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4"/>
  </p:sldMasterIdLst>
  <p:notesMasterIdLst>
    <p:notesMasterId r:id="rId32"/>
  </p:notesMasterIdLst>
  <p:handoutMasterIdLst>
    <p:handoutMasterId r:id="rId33"/>
  </p:handoutMasterIdLst>
  <p:sldIdLst>
    <p:sldId id="290" r:id="rId5"/>
    <p:sldId id="293" r:id="rId6"/>
    <p:sldId id="344" r:id="rId7"/>
    <p:sldId id="309" r:id="rId8"/>
    <p:sldId id="345" r:id="rId9"/>
    <p:sldId id="311" r:id="rId10"/>
    <p:sldId id="346" r:id="rId11"/>
    <p:sldId id="334" r:id="rId12"/>
    <p:sldId id="347" r:id="rId13"/>
    <p:sldId id="349" r:id="rId14"/>
    <p:sldId id="348" r:id="rId15"/>
    <p:sldId id="335" r:id="rId16"/>
    <p:sldId id="341" r:id="rId17"/>
    <p:sldId id="342" r:id="rId18"/>
    <p:sldId id="350" r:id="rId19"/>
    <p:sldId id="343" r:id="rId20"/>
    <p:sldId id="352" r:id="rId21"/>
    <p:sldId id="353" r:id="rId22"/>
    <p:sldId id="351" r:id="rId23"/>
    <p:sldId id="337" r:id="rId24"/>
    <p:sldId id="354" r:id="rId25"/>
    <p:sldId id="321" r:id="rId26"/>
    <p:sldId id="355" r:id="rId27"/>
    <p:sldId id="340" r:id="rId28"/>
    <p:sldId id="356" r:id="rId29"/>
    <p:sldId id="339" r:id="rId30"/>
    <p:sldId id="299" r:id="rId31"/>
  </p:sldIdLst>
  <p:sldSz cx="9144000" cy="5143500" type="screen16x9"/>
  <p:notesSz cx="6858000" cy="9144000"/>
  <p:embeddedFontLst>
    <p:embeddedFont>
      <p:font typeface="Aptos Black" panose="020B0004020202020204" pitchFamily="34" charset="0"/>
      <p:bold r:id="rId34"/>
      <p:italic r:id="rId35"/>
      <p:boldItalic r:id="rId36"/>
    </p:embeddedFont>
    <p:embeddedFont>
      <p:font typeface="Montserrat Light" pitchFamily="2" charset="77"/>
      <p:regular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226" userDrawn="1">
          <p15:clr>
            <a:srgbClr val="A4A3A4"/>
          </p15:clr>
        </p15:guide>
        <p15:guide id="3" orient="horz" pos="2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B3D781-37F1-1661-2132-B3BC37C2776D}" name="NELSON VINUEZA" initials="NV" userId="f4ba41f3b03adb4a" providerId="Windows Live"/>
  <p188:author id="{F5126A9F-2163-4D09-8A86-B89DCCF75E5A}" name="Jhair Aldás" initials="JA" userId="aa1b3439e348c2d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19A"/>
    <a:srgbClr val="F1912D"/>
    <a:srgbClr val="E7F1EE"/>
    <a:srgbClr val="D0D6D4"/>
    <a:srgbClr val="92ACB8"/>
    <a:srgbClr val="FFFFFF"/>
    <a:srgbClr val="B6E7FF"/>
    <a:srgbClr val="E0E2DB"/>
    <a:srgbClr val="AB1741"/>
    <a:srgbClr val="F5F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13"/>
    <p:restoredTop sz="95196" autoAdjust="0"/>
  </p:normalViewPr>
  <p:slideViewPr>
    <p:cSldViewPr snapToGrid="0">
      <p:cViewPr>
        <p:scale>
          <a:sx n="185" d="100"/>
          <a:sy n="185" d="100"/>
        </p:scale>
        <p:origin x="288" y="1136"/>
      </p:cViewPr>
      <p:guideLst>
        <p:guide pos="226"/>
        <p:guide orient="horz" pos="259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403" y="31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6D5B25-127F-4653-B221-F3AF98F9732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40FC5947-7E82-4855-9CE6-0E4C9303E895}">
      <dgm:prSet custT="1"/>
      <dgm:spPr>
        <a:solidFill>
          <a:srgbClr val="D0D6D4"/>
        </a:solidFill>
      </dgm:spPr>
      <dgm:t>
        <a:bodyPr spcFirstLastPara="0" vert="horz" wrap="square" lIns="68580" tIns="34290" rIns="68580" bIns="3429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spc="50" baseline="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Tipo de Investigación</a:t>
          </a:r>
        </a:p>
      </dgm:t>
    </dgm:pt>
    <dgm:pt modelId="{90283BD5-4717-4729-93FE-D3A241CF38B1}" type="parTrans" cxnId="{3C6457D0-034C-4D65-900B-5D4EAF166A2C}">
      <dgm:prSet/>
      <dgm:spPr/>
      <dgm:t>
        <a:bodyPr/>
        <a:lstStyle/>
        <a:p>
          <a:endParaRPr lang="es-ES"/>
        </a:p>
      </dgm:t>
    </dgm:pt>
    <dgm:pt modelId="{080971E9-2915-49B4-840B-7E6AA4CA9F0E}" type="sibTrans" cxnId="{3C6457D0-034C-4D65-900B-5D4EAF166A2C}">
      <dgm:prSet/>
      <dgm:spPr/>
      <dgm:t>
        <a:bodyPr/>
        <a:lstStyle/>
        <a:p>
          <a:endParaRPr lang="es-ES"/>
        </a:p>
      </dgm:t>
    </dgm:pt>
    <dgm:pt modelId="{DAF66AA9-182F-43B5-98A2-1FEC6E181B64}">
      <dgm:prSet custT="1"/>
      <dgm:spPr>
        <a:solidFill>
          <a:srgbClr val="E7F1EE">
            <a:alpha val="89804"/>
          </a:srgbClr>
        </a:solidFill>
        <a:ln>
          <a:noFill/>
        </a:ln>
      </dgm:spPr>
      <dgm:t>
        <a:bodyPr anchor="ctr"/>
        <a:lstStyle/>
        <a:p>
          <a:pPr algn="l">
            <a:buFont typeface="Arial" panose="020B0604020202020204" pitchFamily="34" charset="0"/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</a:t>
          </a:r>
          <a:r>
            <a:rPr lang="en-US" sz="1200" dirty="0" err="1">
              <a:solidFill>
                <a:srgbClr val="1D619A"/>
              </a:solidFill>
            </a:rPr>
            <a:t>Cualitativa</a:t>
          </a:r>
          <a:r>
            <a:rPr lang="en-US" sz="1200" dirty="0">
              <a:solidFill>
                <a:srgbClr val="1D619A"/>
              </a:solidFill>
            </a:rPr>
            <a:t>, </a:t>
          </a:r>
          <a:r>
            <a:rPr lang="en-US" sz="1200" dirty="0" err="1">
              <a:solidFill>
                <a:srgbClr val="1D619A"/>
              </a:solidFill>
            </a:rPr>
            <a:t>aplicada</a:t>
          </a:r>
          <a:r>
            <a:rPr lang="en-US" sz="1200" dirty="0">
              <a:solidFill>
                <a:srgbClr val="1D619A"/>
              </a:solidFill>
            </a:rPr>
            <a:t>, no experimental y de corte 	   transversal: la </a:t>
          </a:r>
          <a:r>
            <a:rPr lang="en-US" sz="1200" dirty="0" err="1">
              <a:solidFill>
                <a:srgbClr val="1D619A"/>
              </a:solidFill>
            </a:rPr>
            <a:t>información</a:t>
          </a:r>
          <a:r>
            <a:rPr lang="en-US" sz="1200" dirty="0">
              <a:solidFill>
                <a:srgbClr val="1D619A"/>
              </a:solidFill>
            </a:rPr>
            <a:t> se </a:t>
          </a:r>
          <a:r>
            <a:rPr lang="en-US" sz="1200" dirty="0" err="1">
              <a:solidFill>
                <a:srgbClr val="1D619A"/>
              </a:solidFill>
            </a:rPr>
            <a:t>recogió</a:t>
          </a:r>
          <a:r>
            <a:rPr lang="en-US" sz="1200" dirty="0">
              <a:solidFill>
                <a:srgbClr val="1D619A"/>
              </a:solidFill>
            </a:rPr>
            <a:t> </a:t>
          </a:r>
          <a:r>
            <a:rPr lang="en-US" sz="1200" dirty="0" err="1">
              <a:solidFill>
                <a:srgbClr val="1D619A"/>
              </a:solidFill>
            </a:rPr>
            <a:t>en</a:t>
          </a:r>
          <a:r>
            <a:rPr lang="en-US" sz="1200" dirty="0">
              <a:solidFill>
                <a:srgbClr val="1D619A"/>
              </a:solidFill>
            </a:rPr>
            <a:t> un solo 	   </a:t>
          </a:r>
          <a:r>
            <a:rPr lang="en-US" sz="1200" dirty="0" err="1">
              <a:solidFill>
                <a:srgbClr val="1D619A"/>
              </a:solidFill>
            </a:rPr>
            <a:t>momento</a:t>
          </a:r>
          <a:r>
            <a:rPr lang="en-US" sz="1200" dirty="0">
              <a:solidFill>
                <a:srgbClr val="1D619A"/>
              </a:solidFill>
            </a:rPr>
            <a:t>, sin </a:t>
          </a:r>
          <a:r>
            <a:rPr lang="en-US" sz="1200" dirty="0" err="1">
              <a:solidFill>
                <a:srgbClr val="1D619A"/>
              </a:solidFill>
            </a:rPr>
            <a:t>seguimiento</a:t>
          </a:r>
          <a:r>
            <a:rPr lang="en-US" sz="1200" dirty="0">
              <a:solidFill>
                <a:srgbClr val="1D619A"/>
              </a:solidFill>
            </a:rPr>
            <a:t> longitudinal.</a:t>
          </a:r>
          <a:endParaRPr lang="es-EC" sz="1200" dirty="0">
            <a:solidFill>
              <a:srgbClr val="1D619A"/>
            </a:solidFill>
            <a:latin typeface="Aptos" panose="020B0004020202020204" pitchFamily="34" charset="0"/>
            <a:cs typeface="Arial" panose="020B0604020202020204" pitchFamily="34" charset="0"/>
          </a:endParaRPr>
        </a:p>
      </dgm:t>
    </dgm:pt>
    <dgm:pt modelId="{2802EC57-3BB3-4CC0-8C4D-12086D7855CE}" type="parTrans" cxnId="{EC49C88D-9E17-4DA8-A740-0F05BE3B2779}">
      <dgm:prSet/>
      <dgm:spPr/>
      <dgm:t>
        <a:bodyPr/>
        <a:lstStyle/>
        <a:p>
          <a:endParaRPr lang="es-ES"/>
        </a:p>
      </dgm:t>
    </dgm:pt>
    <dgm:pt modelId="{8FF9CA40-FD6D-4524-913E-4AE1D9051ECB}" type="sibTrans" cxnId="{EC49C88D-9E17-4DA8-A740-0F05BE3B2779}">
      <dgm:prSet/>
      <dgm:spPr/>
      <dgm:t>
        <a:bodyPr/>
        <a:lstStyle/>
        <a:p>
          <a:endParaRPr lang="es-ES"/>
        </a:p>
      </dgm:t>
    </dgm:pt>
    <dgm:pt modelId="{BC25C82E-9D03-457C-87B2-EB1B7FDC58B0}">
      <dgm:prSet custT="1"/>
      <dgm:spPr>
        <a:solidFill>
          <a:srgbClr val="D0D6D4"/>
        </a:solidFill>
      </dgm:spPr>
      <dgm:t>
        <a:bodyPr spcFirstLastPara="0" vert="horz" wrap="square" lIns="68580" tIns="34290" rIns="68580" bIns="3429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Técnica de investigación</a:t>
          </a:r>
        </a:p>
      </dgm:t>
    </dgm:pt>
    <dgm:pt modelId="{DE22F912-B7FA-46FC-B7F6-348E8435785E}" type="parTrans" cxnId="{5BF7473B-6D43-49F9-B834-3B0ACC8881B6}">
      <dgm:prSet/>
      <dgm:spPr/>
      <dgm:t>
        <a:bodyPr/>
        <a:lstStyle/>
        <a:p>
          <a:endParaRPr lang="es-ES"/>
        </a:p>
      </dgm:t>
    </dgm:pt>
    <dgm:pt modelId="{035E40F2-3959-48DC-B86E-2887045A249C}" type="sibTrans" cxnId="{5BF7473B-6D43-49F9-B834-3B0ACC8881B6}">
      <dgm:prSet/>
      <dgm:spPr/>
      <dgm:t>
        <a:bodyPr/>
        <a:lstStyle/>
        <a:p>
          <a:endParaRPr lang="es-ES"/>
        </a:p>
      </dgm:t>
    </dgm:pt>
    <dgm:pt modelId="{DB5FD035-D40E-4074-AFE6-04D93E090F13}">
      <dgm:prSet custT="1"/>
      <dgm:spPr>
        <a:solidFill>
          <a:srgbClr val="E7F1EE">
            <a:alpha val="90000"/>
          </a:srgbClr>
        </a:solidFill>
        <a:ln>
          <a:noFill/>
        </a:ln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Recolección de información en línea</a:t>
          </a:r>
        </a:p>
      </dgm:t>
    </dgm:pt>
    <dgm:pt modelId="{24C53BA0-4164-4BBA-ABBC-C30EAD8DD186}" type="parTrans" cxnId="{300513CC-590A-43E9-A248-099827742C77}">
      <dgm:prSet/>
      <dgm:spPr/>
      <dgm:t>
        <a:bodyPr/>
        <a:lstStyle/>
        <a:p>
          <a:endParaRPr lang="es-ES"/>
        </a:p>
      </dgm:t>
    </dgm:pt>
    <dgm:pt modelId="{074E85A2-AF73-4D91-91F4-AD2548BA1073}" type="sibTrans" cxnId="{300513CC-590A-43E9-A248-099827742C77}">
      <dgm:prSet/>
      <dgm:spPr/>
      <dgm:t>
        <a:bodyPr/>
        <a:lstStyle/>
        <a:p>
          <a:endParaRPr lang="es-ES"/>
        </a:p>
      </dgm:t>
    </dgm:pt>
    <dgm:pt modelId="{869BACCA-4BFF-4ECB-A7FD-4BB6E4B7EFBB}">
      <dgm:prSet custT="1"/>
      <dgm:spPr>
        <a:solidFill>
          <a:srgbClr val="D0D6D4"/>
        </a:solidFill>
      </dgm:spPr>
      <dgm:t>
        <a:bodyPr spcFirstLastPara="0" vert="horz" wrap="square" lIns="68580" tIns="34290" rIns="68580" bIns="3429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Instrumento</a:t>
          </a:r>
        </a:p>
      </dgm:t>
    </dgm:pt>
    <dgm:pt modelId="{0B4926D1-DED9-4D07-B6CC-7B04E98868F9}" type="parTrans" cxnId="{CD3AAA37-6947-4A2C-839B-BC11FA833BBB}">
      <dgm:prSet/>
      <dgm:spPr/>
      <dgm:t>
        <a:bodyPr/>
        <a:lstStyle/>
        <a:p>
          <a:endParaRPr lang="es-ES"/>
        </a:p>
      </dgm:t>
    </dgm:pt>
    <dgm:pt modelId="{1C2475E7-A65E-4C9F-9990-216E32B9B2E4}" type="sibTrans" cxnId="{CD3AAA37-6947-4A2C-839B-BC11FA833BBB}">
      <dgm:prSet/>
      <dgm:spPr/>
      <dgm:t>
        <a:bodyPr/>
        <a:lstStyle/>
        <a:p>
          <a:endParaRPr lang="es-ES"/>
        </a:p>
      </dgm:t>
    </dgm:pt>
    <dgm:pt modelId="{E8029F90-0D75-4B94-83EB-46313F45F0E0}">
      <dgm:prSet custT="1"/>
      <dgm:spPr>
        <a:solidFill>
          <a:srgbClr val="E7F1EE">
            <a:alpha val="90000"/>
          </a:srgbClr>
        </a:solidFill>
        <a:ln>
          <a:noFill/>
        </a:ln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Formulario estructurado dirigido al Director 	   del Parque y al Rector de la ESPAM MFL</a:t>
          </a:r>
        </a:p>
      </dgm:t>
    </dgm:pt>
    <dgm:pt modelId="{778CA83D-A015-47D3-A999-005827C474AA}" type="parTrans" cxnId="{92A82B33-BD95-425E-A819-61EDE0198AA8}">
      <dgm:prSet/>
      <dgm:spPr/>
      <dgm:t>
        <a:bodyPr/>
        <a:lstStyle/>
        <a:p>
          <a:endParaRPr lang="es-ES"/>
        </a:p>
      </dgm:t>
    </dgm:pt>
    <dgm:pt modelId="{46E03E17-E69F-4BA8-93B5-E1A743AF5067}" type="sibTrans" cxnId="{92A82B33-BD95-425E-A819-61EDE0198AA8}">
      <dgm:prSet/>
      <dgm:spPr/>
      <dgm:t>
        <a:bodyPr/>
        <a:lstStyle/>
        <a:p>
          <a:endParaRPr lang="es-ES"/>
        </a:p>
      </dgm:t>
    </dgm:pt>
    <dgm:pt modelId="{AB42ED4A-E848-8044-B890-9D5D38A356B8}">
      <dgm:prSet custT="1"/>
      <dgm:spPr>
        <a:solidFill>
          <a:srgbClr val="E7F1EE">
            <a:alpha val="90000"/>
          </a:srgbClr>
        </a:solidFill>
        <a:ln>
          <a:noFill/>
        </a:ln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   a informantes clave con capacidad</a:t>
          </a:r>
        </a:p>
      </dgm:t>
    </dgm:pt>
    <dgm:pt modelId="{461CCEF8-6D39-924A-A14D-2682F8DFA666}" type="parTrans" cxnId="{C14D98BC-1453-6F40-A734-A84AC1F496D3}">
      <dgm:prSet/>
      <dgm:spPr/>
      <dgm:t>
        <a:bodyPr/>
        <a:lstStyle/>
        <a:p>
          <a:endParaRPr lang="en-US"/>
        </a:p>
      </dgm:t>
    </dgm:pt>
    <dgm:pt modelId="{15122EC8-F9A4-9C45-9512-6FB24B23A9E9}" type="sibTrans" cxnId="{C14D98BC-1453-6F40-A734-A84AC1F496D3}">
      <dgm:prSet/>
      <dgm:spPr/>
      <dgm:t>
        <a:bodyPr/>
        <a:lstStyle/>
        <a:p>
          <a:endParaRPr lang="en-US"/>
        </a:p>
      </dgm:t>
    </dgm:pt>
    <dgm:pt modelId="{318CACCC-F596-814B-BD80-9D5CC5022382}">
      <dgm:prSet custT="1"/>
      <dgm:spPr>
        <a:solidFill>
          <a:srgbClr val="E7F1EE">
            <a:alpha val="90000"/>
          </a:srgbClr>
        </a:solidFill>
        <a:ln>
          <a:noFill/>
        </a:ln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   de validación </a:t>
          </a:r>
        </a:p>
      </dgm:t>
    </dgm:pt>
    <dgm:pt modelId="{0E90234F-2FB2-744A-AFE4-CAEA065B51A9}" type="parTrans" cxnId="{F29D1EAF-4F74-B646-A4CE-19A9618CAD47}">
      <dgm:prSet/>
      <dgm:spPr/>
      <dgm:t>
        <a:bodyPr/>
        <a:lstStyle/>
        <a:p>
          <a:endParaRPr lang="en-US"/>
        </a:p>
      </dgm:t>
    </dgm:pt>
    <dgm:pt modelId="{099690F7-1354-724C-892F-6D8074EEAE33}" type="sibTrans" cxnId="{F29D1EAF-4F74-B646-A4CE-19A9618CAD47}">
      <dgm:prSet/>
      <dgm:spPr/>
      <dgm:t>
        <a:bodyPr/>
        <a:lstStyle/>
        <a:p>
          <a:endParaRPr lang="en-US"/>
        </a:p>
      </dgm:t>
    </dgm:pt>
    <dgm:pt modelId="{09C8DA32-2B12-AF4B-B67B-D02F1E290ED2}" type="pres">
      <dgm:prSet presAssocID="{116D5B25-127F-4653-B221-F3AF98F97322}" presName="Name0" presStyleCnt="0">
        <dgm:presLayoutVars>
          <dgm:dir/>
          <dgm:animLvl val="lvl"/>
          <dgm:resizeHandles/>
        </dgm:presLayoutVars>
      </dgm:prSet>
      <dgm:spPr/>
    </dgm:pt>
    <dgm:pt modelId="{9637A81B-0A18-994A-9C3F-8ABE3A0DD182}" type="pres">
      <dgm:prSet presAssocID="{40FC5947-7E82-4855-9CE6-0E4C9303E895}" presName="linNode" presStyleCnt="0"/>
      <dgm:spPr/>
    </dgm:pt>
    <dgm:pt modelId="{70061654-04E2-7E43-BFCC-AA89B8542702}" type="pres">
      <dgm:prSet presAssocID="{40FC5947-7E82-4855-9CE6-0E4C9303E895}" presName="parentShp" presStyleLbl="node1" presStyleIdx="0" presStyleCnt="3">
        <dgm:presLayoutVars>
          <dgm:bulletEnabled val="1"/>
        </dgm:presLayoutVars>
      </dgm:prSet>
      <dgm:spPr/>
    </dgm:pt>
    <dgm:pt modelId="{7D830C30-06CF-2646-BAD2-3FD9DBA405DC}" type="pres">
      <dgm:prSet presAssocID="{40FC5947-7E82-4855-9CE6-0E4C9303E895}" presName="childShp" presStyleLbl="bgAccFollowNode1" presStyleIdx="0" presStyleCnt="3">
        <dgm:presLayoutVars>
          <dgm:bulletEnabled val="1"/>
        </dgm:presLayoutVars>
      </dgm:prSet>
      <dgm:spPr/>
    </dgm:pt>
    <dgm:pt modelId="{14419E74-884C-9B43-8F39-A34DEC649EE2}" type="pres">
      <dgm:prSet presAssocID="{080971E9-2915-49B4-840B-7E6AA4CA9F0E}" presName="spacing" presStyleCnt="0"/>
      <dgm:spPr/>
    </dgm:pt>
    <dgm:pt modelId="{CC3F36F5-E26A-534E-93D8-460144F598EF}" type="pres">
      <dgm:prSet presAssocID="{BC25C82E-9D03-457C-87B2-EB1B7FDC58B0}" presName="linNode" presStyleCnt="0"/>
      <dgm:spPr/>
    </dgm:pt>
    <dgm:pt modelId="{5B0968B8-44BE-5D44-90C8-9EFEB9C5678E}" type="pres">
      <dgm:prSet presAssocID="{BC25C82E-9D03-457C-87B2-EB1B7FDC58B0}" presName="parentShp" presStyleLbl="node1" presStyleIdx="1" presStyleCnt="3">
        <dgm:presLayoutVars>
          <dgm:bulletEnabled val="1"/>
        </dgm:presLayoutVars>
      </dgm:prSet>
      <dgm:spPr/>
    </dgm:pt>
    <dgm:pt modelId="{A8DA3408-2F07-0444-9693-42E5EF64214B}" type="pres">
      <dgm:prSet presAssocID="{BC25C82E-9D03-457C-87B2-EB1B7FDC58B0}" presName="childShp" presStyleLbl="bgAccFollowNode1" presStyleIdx="1" presStyleCnt="3">
        <dgm:presLayoutVars>
          <dgm:bulletEnabled val="1"/>
        </dgm:presLayoutVars>
      </dgm:prSet>
      <dgm:spPr/>
    </dgm:pt>
    <dgm:pt modelId="{470171D6-3D2B-624C-B9B7-1B1023CABF0A}" type="pres">
      <dgm:prSet presAssocID="{035E40F2-3959-48DC-B86E-2887045A249C}" presName="spacing" presStyleCnt="0"/>
      <dgm:spPr/>
    </dgm:pt>
    <dgm:pt modelId="{36E6B1F5-2794-9A45-9777-074A6755CFED}" type="pres">
      <dgm:prSet presAssocID="{869BACCA-4BFF-4ECB-A7FD-4BB6E4B7EFBB}" presName="linNode" presStyleCnt="0"/>
      <dgm:spPr/>
    </dgm:pt>
    <dgm:pt modelId="{8735B2C3-2E37-1A45-AA95-7031DBEAB43B}" type="pres">
      <dgm:prSet presAssocID="{869BACCA-4BFF-4ECB-A7FD-4BB6E4B7EFBB}" presName="parentShp" presStyleLbl="node1" presStyleIdx="2" presStyleCnt="3">
        <dgm:presLayoutVars>
          <dgm:bulletEnabled val="1"/>
        </dgm:presLayoutVars>
      </dgm:prSet>
      <dgm:spPr/>
    </dgm:pt>
    <dgm:pt modelId="{CBD20F7C-B627-7248-9DCB-DABC87085D12}" type="pres">
      <dgm:prSet presAssocID="{869BACCA-4BFF-4ECB-A7FD-4BB6E4B7EFBB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FFE11D01-048D-C44B-8065-59204C2F8BE0}" type="presOf" srcId="{AB42ED4A-E848-8044-B890-9D5D38A356B8}" destId="{A8DA3408-2F07-0444-9693-42E5EF64214B}" srcOrd="0" destOrd="1" presId="urn:microsoft.com/office/officeart/2005/8/layout/vList6"/>
    <dgm:cxn modelId="{B274442C-5F7C-8D4D-9E36-EF934219E0DB}" type="presOf" srcId="{318CACCC-F596-814B-BD80-9D5CC5022382}" destId="{A8DA3408-2F07-0444-9693-42E5EF64214B}" srcOrd="0" destOrd="2" presId="urn:microsoft.com/office/officeart/2005/8/layout/vList6"/>
    <dgm:cxn modelId="{92A82B33-BD95-425E-A819-61EDE0198AA8}" srcId="{869BACCA-4BFF-4ECB-A7FD-4BB6E4B7EFBB}" destId="{E8029F90-0D75-4B94-83EB-46313F45F0E0}" srcOrd="0" destOrd="0" parTransId="{778CA83D-A015-47D3-A999-005827C474AA}" sibTransId="{46E03E17-E69F-4BA8-93B5-E1A743AF5067}"/>
    <dgm:cxn modelId="{A4F85036-88BD-CD4F-97EB-73372A12745C}" type="presOf" srcId="{869BACCA-4BFF-4ECB-A7FD-4BB6E4B7EFBB}" destId="{8735B2C3-2E37-1A45-AA95-7031DBEAB43B}" srcOrd="0" destOrd="0" presId="urn:microsoft.com/office/officeart/2005/8/layout/vList6"/>
    <dgm:cxn modelId="{CD3AAA37-6947-4A2C-839B-BC11FA833BBB}" srcId="{116D5B25-127F-4653-B221-F3AF98F97322}" destId="{869BACCA-4BFF-4ECB-A7FD-4BB6E4B7EFBB}" srcOrd="2" destOrd="0" parTransId="{0B4926D1-DED9-4D07-B6CC-7B04E98868F9}" sibTransId="{1C2475E7-A65E-4C9F-9990-216E32B9B2E4}"/>
    <dgm:cxn modelId="{5BF7473B-6D43-49F9-B834-3B0ACC8881B6}" srcId="{116D5B25-127F-4653-B221-F3AF98F97322}" destId="{BC25C82E-9D03-457C-87B2-EB1B7FDC58B0}" srcOrd="1" destOrd="0" parTransId="{DE22F912-B7FA-46FC-B7F6-348E8435785E}" sibTransId="{035E40F2-3959-48DC-B86E-2887045A249C}"/>
    <dgm:cxn modelId="{2997C570-4E43-E74F-ABC9-BEACBB709FE4}" type="presOf" srcId="{DB5FD035-D40E-4074-AFE6-04D93E090F13}" destId="{A8DA3408-2F07-0444-9693-42E5EF64214B}" srcOrd="0" destOrd="0" presId="urn:microsoft.com/office/officeart/2005/8/layout/vList6"/>
    <dgm:cxn modelId="{EC49C88D-9E17-4DA8-A740-0F05BE3B2779}" srcId="{40FC5947-7E82-4855-9CE6-0E4C9303E895}" destId="{DAF66AA9-182F-43B5-98A2-1FEC6E181B64}" srcOrd="0" destOrd="0" parTransId="{2802EC57-3BB3-4CC0-8C4D-12086D7855CE}" sibTransId="{8FF9CA40-FD6D-4524-913E-4AE1D9051ECB}"/>
    <dgm:cxn modelId="{FB5D88A4-A540-A144-B7B1-FB87B4B2BAD0}" type="presOf" srcId="{40FC5947-7E82-4855-9CE6-0E4C9303E895}" destId="{70061654-04E2-7E43-BFCC-AA89B8542702}" srcOrd="0" destOrd="0" presId="urn:microsoft.com/office/officeart/2005/8/layout/vList6"/>
    <dgm:cxn modelId="{F29D1EAF-4F74-B646-A4CE-19A9618CAD47}" srcId="{AB42ED4A-E848-8044-B890-9D5D38A356B8}" destId="{318CACCC-F596-814B-BD80-9D5CC5022382}" srcOrd="0" destOrd="0" parTransId="{0E90234F-2FB2-744A-AFE4-CAEA065B51A9}" sibTransId="{099690F7-1354-724C-892F-6D8074EEAE33}"/>
    <dgm:cxn modelId="{C49050B8-367D-6B47-BEFC-2767C38DE596}" type="presOf" srcId="{BC25C82E-9D03-457C-87B2-EB1B7FDC58B0}" destId="{5B0968B8-44BE-5D44-90C8-9EFEB9C5678E}" srcOrd="0" destOrd="0" presId="urn:microsoft.com/office/officeart/2005/8/layout/vList6"/>
    <dgm:cxn modelId="{C14D98BC-1453-6F40-A734-A84AC1F496D3}" srcId="{DB5FD035-D40E-4074-AFE6-04D93E090F13}" destId="{AB42ED4A-E848-8044-B890-9D5D38A356B8}" srcOrd="0" destOrd="0" parTransId="{461CCEF8-6D39-924A-A14D-2682F8DFA666}" sibTransId="{15122EC8-F9A4-9C45-9512-6FB24B23A9E9}"/>
    <dgm:cxn modelId="{E7588BC2-72E3-BD45-AE40-A8C36EFE4AB5}" type="presOf" srcId="{116D5B25-127F-4653-B221-F3AF98F97322}" destId="{09C8DA32-2B12-AF4B-B67B-D02F1E290ED2}" srcOrd="0" destOrd="0" presId="urn:microsoft.com/office/officeart/2005/8/layout/vList6"/>
    <dgm:cxn modelId="{300513CC-590A-43E9-A248-099827742C77}" srcId="{BC25C82E-9D03-457C-87B2-EB1B7FDC58B0}" destId="{DB5FD035-D40E-4074-AFE6-04D93E090F13}" srcOrd="0" destOrd="0" parTransId="{24C53BA0-4164-4BBA-ABBC-C30EAD8DD186}" sibTransId="{074E85A2-AF73-4D91-91F4-AD2548BA1073}"/>
    <dgm:cxn modelId="{2CE8BBCF-7256-8C47-A578-49604BAA02E2}" type="presOf" srcId="{DAF66AA9-182F-43B5-98A2-1FEC6E181B64}" destId="{7D830C30-06CF-2646-BAD2-3FD9DBA405DC}" srcOrd="0" destOrd="0" presId="urn:microsoft.com/office/officeart/2005/8/layout/vList6"/>
    <dgm:cxn modelId="{3C6457D0-034C-4D65-900B-5D4EAF166A2C}" srcId="{116D5B25-127F-4653-B221-F3AF98F97322}" destId="{40FC5947-7E82-4855-9CE6-0E4C9303E895}" srcOrd="0" destOrd="0" parTransId="{90283BD5-4717-4729-93FE-D3A241CF38B1}" sibTransId="{080971E9-2915-49B4-840B-7E6AA4CA9F0E}"/>
    <dgm:cxn modelId="{6C6B3EDF-22C1-0242-A0F6-445A4BEF1452}" type="presOf" srcId="{E8029F90-0D75-4B94-83EB-46313F45F0E0}" destId="{CBD20F7C-B627-7248-9DCB-DABC87085D12}" srcOrd="0" destOrd="0" presId="urn:microsoft.com/office/officeart/2005/8/layout/vList6"/>
    <dgm:cxn modelId="{95CD3AA5-1456-C942-B6DD-C5DE83833784}" type="presParOf" srcId="{09C8DA32-2B12-AF4B-B67B-D02F1E290ED2}" destId="{9637A81B-0A18-994A-9C3F-8ABE3A0DD182}" srcOrd="0" destOrd="0" presId="urn:microsoft.com/office/officeart/2005/8/layout/vList6"/>
    <dgm:cxn modelId="{90D01639-37B1-4447-8930-1338D21FA24C}" type="presParOf" srcId="{9637A81B-0A18-994A-9C3F-8ABE3A0DD182}" destId="{70061654-04E2-7E43-BFCC-AA89B8542702}" srcOrd="0" destOrd="0" presId="urn:microsoft.com/office/officeart/2005/8/layout/vList6"/>
    <dgm:cxn modelId="{9E90919F-B6BF-214A-8A2F-304FF383CD3C}" type="presParOf" srcId="{9637A81B-0A18-994A-9C3F-8ABE3A0DD182}" destId="{7D830C30-06CF-2646-BAD2-3FD9DBA405DC}" srcOrd="1" destOrd="0" presId="urn:microsoft.com/office/officeart/2005/8/layout/vList6"/>
    <dgm:cxn modelId="{ED5E94CE-7BDF-964C-A2F2-F055B0F80033}" type="presParOf" srcId="{09C8DA32-2B12-AF4B-B67B-D02F1E290ED2}" destId="{14419E74-884C-9B43-8F39-A34DEC649EE2}" srcOrd="1" destOrd="0" presId="urn:microsoft.com/office/officeart/2005/8/layout/vList6"/>
    <dgm:cxn modelId="{E67F1032-D790-1D49-9DF5-BAA50C0B8C61}" type="presParOf" srcId="{09C8DA32-2B12-AF4B-B67B-D02F1E290ED2}" destId="{CC3F36F5-E26A-534E-93D8-460144F598EF}" srcOrd="2" destOrd="0" presId="urn:microsoft.com/office/officeart/2005/8/layout/vList6"/>
    <dgm:cxn modelId="{938A8282-EFA9-E045-ABC3-9A72A72EDD86}" type="presParOf" srcId="{CC3F36F5-E26A-534E-93D8-460144F598EF}" destId="{5B0968B8-44BE-5D44-90C8-9EFEB9C5678E}" srcOrd="0" destOrd="0" presId="urn:microsoft.com/office/officeart/2005/8/layout/vList6"/>
    <dgm:cxn modelId="{E35467C2-37D5-9943-8366-E27A113DC332}" type="presParOf" srcId="{CC3F36F5-E26A-534E-93D8-460144F598EF}" destId="{A8DA3408-2F07-0444-9693-42E5EF64214B}" srcOrd="1" destOrd="0" presId="urn:microsoft.com/office/officeart/2005/8/layout/vList6"/>
    <dgm:cxn modelId="{0EC58BC4-4A83-7046-9313-071DC54BD105}" type="presParOf" srcId="{09C8DA32-2B12-AF4B-B67B-D02F1E290ED2}" destId="{470171D6-3D2B-624C-B9B7-1B1023CABF0A}" srcOrd="3" destOrd="0" presId="urn:microsoft.com/office/officeart/2005/8/layout/vList6"/>
    <dgm:cxn modelId="{CA23D25A-D31E-E441-AF14-A2A1821F3DE5}" type="presParOf" srcId="{09C8DA32-2B12-AF4B-B67B-D02F1E290ED2}" destId="{36E6B1F5-2794-9A45-9777-074A6755CFED}" srcOrd="4" destOrd="0" presId="urn:microsoft.com/office/officeart/2005/8/layout/vList6"/>
    <dgm:cxn modelId="{A4940D85-DD5D-4C43-B473-B15864AB36CC}" type="presParOf" srcId="{36E6B1F5-2794-9A45-9777-074A6755CFED}" destId="{8735B2C3-2E37-1A45-AA95-7031DBEAB43B}" srcOrd="0" destOrd="0" presId="urn:microsoft.com/office/officeart/2005/8/layout/vList6"/>
    <dgm:cxn modelId="{0D3154AF-5293-994D-AACD-FA635CC2A584}" type="presParOf" srcId="{36E6B1F5-2794-9A45-9777-074A6755CFED}" destId="{CBD20F7C-B627-7248-9DCB-DABC87085D1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6D5B25-127F-4653-B221-F3AF98F9732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EB1EA26-F9D3-43DA-A594-A3D8E7E9BE1C}">
      <dgm:prSet custT="1"/>
      <dgm:spPr>
        <a:solidFill>
          <a:srgbClr val="D0D6D4"/>
        </a:solidFill>
      </dgm:spPr>
      <dgm:t>
        <a:bodyPr spcFirstLastPara="0" vert="horz" wrap="square" lIns="68580" tIns="34290" rIns="68580" bIns="34290" numCol="1" spcCol="1270" anchor="ctr" anchorCtr="0"/>
        <a:lstStyle/>
        <a:p>
          <a:pPr algn="ctr"/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Enfoque</a:t>
          </a:r>
        </a:p>
      </dgm:t>
    </dgm:pt>
    <dgm:pt modelId="{7563F4DF-8389-4EF7-9964-E50C44AF9E0C}" type="parTrans" cxnId="{37CFBDBD-855B-4E9D-8EB8-C6AC0C9E05C7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68CC6465-282E-438C-ACAB-68BE57D6D1F5}" type="sibTrans" cxnId="{37CFBDBD-855B-4E9D-8EB8-C6AC0C9E05C7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A4B2249C-43AB-404F-A31D-C8953842734D}">
      <dgm:prSet custT="1"/>
      <dgm:spPr>
        <a:solidFill>
          <a:srgbClr val="E7F1EE">
            <a:alpha val="90000"/>
          </a:srgbClr>
        </a:solidFill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Cualitativo, aplicado y de diseño no 	 	   experimental (Hernández-Sampieri y 	  	   Mendoza, 2018)</a:t>
          </a:r>
        </a:p>
      </dgm:t>
    </dgm:pt>
    <dgm:pt modelId="{B50E3F8E-558B-43DA-863F-ADC326D06D63}" type="parTrans" cxnId="{28073390-0D67-475A-97EB-66608D93C937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3B4C166D-785D-465C-A8EB-B17A7A43FC9E}" type="sibTrans" cxnId="{28073390-0D67-475A-97EB-66608D93C937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FDD12FBA-FFED-4688-A51D-2C83A5BEAFB4}">
      <dgm:prSet custT="1"/>
      <dgm:spPr>
        <a:solidFill>
          <a:srgbClr val="D0D6D4"/>
        </a:solidFill>
      </dgm:spPr>
      <dgm:t>
        <a:bodyPr spcFirstLastPara="0" vert="horz" wrap="square" lIns="68580" tIns="34290" rIns="68580" bIns="3429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Participantes</a:t>
          </a:r>
        </a:p>
      </dgm:t>
    </dgm:pt>
    <dgm:pt modelId="{0A2B271E-765C-4F8A-B80B-F0AEE3C2E55C}" type="parTrans" cxnId="{D08DFFB8-E12A-46C8-9A7A-653434E7679C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BA4A8852-2363-4415-9272-778D24DB3815}" type="sibTrans" cxnId="{D08DFFB8-E12A-46C8-9A7A-653434E7679C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4E951AB5-E81A-43F3-B153-932C4D9F91C1}">
      <dgm:prSet custT="1"/>
      <dgm:spPr>
        <a:solidFill>
          <a:srgbClr val="E7F1EE">
            <a:alpha val="90000"/>
          </a:srgbClr>
        </a:solidFill>
      </dgm:spPr>
      <dgm:t>
        <a:bodyPr anchor="ctr"/>
        <a:lstStyle/>
        <a:p>
          <a:pPr algn="l">
            <a:buNone/>
          </a:pPr>
          <a:r>
            <a:rPr lang="es-EC" sz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2 informantes clave: Director del Parque 	   Tecnológico Agropecuario y Rector de la   	   ESPAM MFL (muestreo intencional)</a:t>
          </a:r>
        </a:p>
      </dgm:t>
    </dgm:pt>
    <dgm:pt modelId="{C66FDDD8-B158-4A5E-9610-244EB56564CB}" type="parTrans" cxnId="{1DA35CCE-E52E-4744-9625-5B4A6831916E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6DC19F4E-FC47-4562-BAC0-DDC83CCCE478}" type="sibTrans" cxnId="{1DA35CCE-E52E-4744-9625-5B4A6831916E}">
      <dgm:prSet/>
      <dgm:spPr/>
      <dgm:t>
        <a:bodyPr/>
        <a:lstStyle/>
        <a:p>
          <a:endParaRPr lang="es-ES">
            <a:latin typeface="Aptos" panose="020B0004020202020204" pitchFamily="34" charset="0"/>
          </a:endParaRPr>
        </a:p>
      </dgm:t>
    </dgm:pt>
    <dgm:pt modelId="{A9EF9DDD-7C1D-4984-8427-FB6BC108F310}" type="pres">
      <dgm:prSet presAssocID="{116D5B25-127F-4653-B221-F3AF98F97322}" presName="Name0" presStyleCnt="0">
        <dgm:presLayoutVars>
          <dgm:dir/>
          <dgm:animLvl val="lvl"/>
          <dgm:resizeHandles/>
        </dgm:presLayoutVars>
      </dgm:prSet>
      <dgm:spPr/>
    </dgm:pt>
    <dgm:pt modelId="{5E9663EB-0900-432B-9A95-49DCA8620A31}" type="pres">
      <dgm:prSet presAssocID="{9EB1EA26-F9D3-43DA-A594-A3D8E7E9BE1C}" presName="linNode" presStyleCnt="0"/>
      <dgm:spPr/>
    </dgm:pt>
    <dgm:pt modelId="{25804BD9-510A-4F95-964A-C2F260E0F779}" type="pres">
      <dgm:prSet presAssocID="{9EB1EA26-F9D3-43DA-A594-A3D8E7E9BE1C}" presName="parentShp" presStyleLbl="node1" presStyleIdx="0" presStyleCnt="2" custLinFactNeighborX="-743" custLinFactNeighborY="845">
        <dgm:presLayoutVars>
          <dgm:bulletEnabled val="1"/>
        </dgm:presLayoutVars>
      </dgm:prSet>
      <dgm:spPr>
        <a:xfrm>
          <a:off x="0" y="1093587"/>
          <a:ext cx="2735578" cy="330849"/>
        </a:xfrm>
        <a:prstGeom prst="roundRect">
          <a:avLst/>
        </a:prstGeom>
      </dgm:spPr>
    </dgm:pt>
    <dgm:pt modelId="{CA80CAB7-5552-440B-9DAC-202F7204E76C}" type="pres">
      <dgm:prSet presAssocID="{9EB1EA26-F9D3-43DA-A594-A3D8E7E9BE1C}" presName="childShp" presStyleLbl="bgAccFollowNode1" presStyleIdx="0" presStyleCnt="2">
        <dgm:presLayoutVars>
          <dgm:bulletEnabled val="1"/>
        </dgm:presLayoutVars>
      </dgm:prSet>
      <dgm:spPr/>
    </dgm:pt>
    <dgm:pt modelId="{263BFF03-53DB-4058-ABCE-BF3C42A0B0BF}" type="pres">
      <dgm:prSet presAssocID="{68CC6465-282E-438C-ACAB-68BE57D6D1F5}" presName="spacing" presStyleCnt="0"/>
      <dgm:spPr/>
    </dgm:pt>
    <dgm:pt modelId="{638BFD17-E24A-41F9-B286-792F4420784B}" type="pres">
      <dgm:prSet presAssocID="{FDD12FBA-FFED-4688-A51D-2C83A5BEAFB4}" presName="linNode" presStyleCnt="0"/>
      <dgm:spPr/>
    </dgm:pt>
    <dgm:pt modelId="{171D4C89-3206-4582-A6A4-30524A1AF3EA}" type="pres">
      <dgm:prSet presAssocID="{FDD12FBA-FFED-4688-A51D-2C83A5BEAFB4}" presName="parentShp" presStyleLbl="node1" presStyleIdx="1" presStyleCnt="2" custLinFactNeighborX="-743" custLinFactNeighborY="845">
        <dgm:presLayoutVars>
          <dgm:bulletEnabled val="1"/>
        </dgm:presLayoutVars>
      </dgm:prSet>
      <dgm:spPr>
        <a:xfrm>
          <a:off x="0" y="1457522"/>
          <a:ext cx="2735578" cy="330849"/>
        </a:xfrm>
        <a:prstGeom prst="roundRect">
          <a:avLst/>
        </a:prstGeom>
      </dgm:spPr>
    </dgm:pt>
    <dgm:pt modelId="{5212BD54-1214-4DA4-BDE4-BFE75C623A7A}" type="pres">
      <dgm:prSet presAssocID="{FDD12FBA-FFED-4688-A51D-2C83A5BEAFB4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D66DDC3E-FD49-45AE-BE6E-0C5200358721}" type="presOf" srcId="{FDD12FBA-FFED-4688-A51D-2C83A5BEAFB4}" destId="{171D4C89-3206-4582-A6A4-30524A1AF3EA}" srcOrd="0" destOrd="0" presId="urn:microsoft.com/office/officeart/2005/8/layout/vList6"/>
    <dgm:cxn modelId="{35CEC269-4E55-4AB5-ACFD-101366A873B7}" type="presOf" srcId="{A4B2249C-43AB-404F-A31D-C8953842734D}" destId="{CA80CAB7-5552-440B-9DAC-202F7204E76C}" srcOrd="0" destOrd="0" presId="urn:microsoft.com/office/officeart/2005/8/layout/vList6"/>
    <dgm:cxn modelId="{51E5F56F-8E47-4728-B990-62654563A614}" type="presOf" srcId="{4E951AB5-E81A-43F3-B153-932C4D9F91C1}" destId="{5212BD54-1214-4DA4-BDE4-BFE75C623A7A}" srcOrd="0" destOrd="0" presId="urn:microsoft.com/office/officeart/2005/8/layout/vList6"/>
    <dgm:cxn modelId="{28073390-0D67-475A-97EB-66608D93C937}" srcId="{9EB1EA26-F9D3-43DA-A594-A3D8E7E9BE1C}" destId="{A4B2249C-43AB-404F-A31D-C8953842734D}" srcOrd="0" destOrd="0" parTransId="{B50E3F8E-558B-43DA-863F-ADC326D06D63}" sibTransId="{3B4C166D-785D-465C-A8EB-B17A7A43FC9E}"/>
    <dgm:cxn modelId="{86474899-FD2D-4DB8-BAB4-539BE43C0156}" type="presOf" srcId="{116D5B25-127F-4653-B221-F3AF98F97322}" destId="{A9EF9DDD-7C1D-4984-8427-FB6BC108F310}" srcOrd="0" destOrd="0" presId="urn:microsoft.com/office/officeart/2005/8/layout/vList6"/>
    <dgm:cxn modelId="{E212A5B4-0CCD-4A53-A233-98D4AEDC0955}" type="presOf" srcId="{9EB1EA26-F9D3-43DA-A594-A3D8E7E9BE1C}" destId="{25804BD9-510A-4F95-964A-C2F260E0F779}" srcOrd="0" destOrd="0" presId="urn:microsoft.com/office/officeart/2005/8/layout/vList6"/>
    <dgm:cxn modelId="{D08DFFB8-E12A-46C8-9A7A-653434E7679C}" srcId="{116D5B25-127F-4653-B221-F3AF98F97322}" destId="{FDD12FBA-FFED-4688-A51D-2C83A5BEAFB4}" srcOrd="1" destOrd="0" parTransId="{0A2B271E-765C-4F8A-B80B-F0AEE3C2E55C}" sibTransId="{BA4A8852-2363-4415-9272-778D24DB3815}"/>
    <dgm:cxn modelId="{37CFBDBD-855B-4E9D-8EB8-C6AC0C9E05C7}" srcId="{116D5B25-127F-4653-B221-F3AF98F97322}" destId="{9EB1EA26-F9D3-43DA-A594-A3D8E7E9BE1C}" srcOrd="0" destOrd="0" parTransId="{7563F4DF-8389-4EF7-9964-E50C44AF9E0C}" sibTransId="{68CC6465-282E-438C-ACAB-68BE57D6D1F5}"/>
    <dgm:cxn modelId="{1DA35CCE-E52E-4744-9625-5B4A6831916E}" srcId="{FDD12FBA-FFED-4688-A51D-2C83A5BEAFB4}" destId="{4E951AB5-E81A-43F3-B153-932C4D9F91C1}" srcOrd="0" destOrd="0" parTransId="{C66FDDD8-B158-4A5E-9610-244EB56564CB}" sibTransId="{6DC19F4E-FC47-4562-BAC0-DDC83CCCE478}"/>
    <dgm:cxn modelId="{19102CA9-C986-499C-B775-DF5B7834EFDA}" type="presParOf" srcId="{A9EF9DDD-7C1D-4984-8427-FB6BC108F310}" destId="{5E9663EB-0900-432B-9A95-49DCA8620A31}" srcOrd="0" destOrd="0" presId="urn:microsoft.com/office/officeart/2005/8/layout/vList6"/>
    <dgm:cxn modelId="{67D584F2-E6A7-41D9-8C68-037035EFF698}" type="presParOf" srcId="{5E9663EB-0900-432B-9A95-49DCA8620A31}" destId="{25804BD9-510A-4F95-964A-C2F260E0F779}" srcOrd="0" destOrd="0" presId="urn:microsoft.com/office/officeart/2005/8/layout/vList6"/>
    <dgm:cxn modelId="{FF6C0F3C-AE42-411F-914F-576B5C0F6F00}" type="presParOf" srcId="{5E9663EB-0900-432B-9A95-49DCA8620A31}" destId="{CA80CAB7-5552-440B-9DAC-202F7204E76C}" srcOrd="1" destOrd="0" presId="urn:microsoft.com/office/officeart/2005/8/layout/vList6"/>
    <dgm:cxn modelId="{F8C89A62-19EF-40BA-9B5A-1157DAC3B32D}" type="presParOf" srcId="{A9EF9DDD-7C1D-4984-8427-FB6BC108F310}" destId="{263BFF03-53DB-4058-ABCE-BF3C42A0B0BF}" srcOrd="1" destOrd="0" presId="urn:microsoft.com/office/officeart/2005/8/layout/vList6"/>
    <dgm:cxn modelId="{50B794FE-17F2-4026-A408-0208962C82BA}" type="presParOf" srcId="{A9EF9DDD-7C1D-4984-8427-FB6BC108F310}" destId="{638BFD17-E24A-41F9-B286-792F4420784B}" srcOrd="2" destOrd="0" presId="urn:microsoft.com/office/officeart/2005/8/layout/vList6"/>
    <dgm:cxn modelId="{64BAA0E3-8087-4293-B54F-EFA21AF0A3FD}" type="presParOf" srcId="{638BFD17-E24A-41F9-B286-792F4420784B}" destId="{171D4C89-3206-4582-A6A4-30524A1AF3EA}" srcOrd="0" destOrd="0" presId="urn:microsoft.com/office/officeart/2005/8/layout/vList6"/>
    <dgm:cxn modelId="{E34EDC8C-1A4C-4569-A1EF-31B0DF43C9A7}" type="presParOf" srcId="{638BFD17-E24A-41F9-B286-792F4420784B}" destId="{5212BD54-1214-4DA4-BDE4-BFE75C623A7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830C30-06CF-2646-BAD2-3FD9DBA405DC}">
      <dsp:nvSpPr>
        <dsp:cNvPr id="0" name=""/>
        <dsp:cNvSpPr/>
      </dsp:nvSpPr>
      <dsp:spPr>
        <a:xfrm>
          <a:off x="2735578" y="0"/>
          <a:ext cx="4103367" cy="1014341"/>
        </a:xfrm>
        <a:prstGeom prst="rightArrow">
          <a:avLst>
            <a:gd name="adj1" fmla="val 75000"/>
            <a:gd name="adj2" fmla="val 50000"/>
          </a:avLst>
        </a:prstGeom>
        <a:solidFill>
          <a:srgbClr val="E7F1EE">
            <a:alpha val="8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</a:t>
          </a:r>
          <a:r>
            <a:rPr lang="en-US" sz="1200" kern="1200" dirty="0" err="1">
              <a:solidFill>
                <a:srgbClr val="1D619A"/>
              </a:solidFill>
            </a:rPr>
            <a:t>Cualitativa</a:t>
          </a:r>
          <a:r>
            <a:rPr lang="en-US" sz="1200" kern="1200" dirty="0">
              <a:solidFill>
                <a:srgbClr val="1D619A"/>
              </a:solidFill>
            </a:rPr>
            <a:t>, </a:t>
          </a:r>
          <a:r>
            <a:rPr lang="en-US" sz="1200" kern="1200" dirty="0" err="1">
              <a:solidFill>
                <a:srgbClr val="1D619A"/>
              </a:solidFill>
            </a:rPr>
            <a:t>aplicada</a:t>
          </a:r>
          <a:r>
            <a:rPr lang="en-US" sz="1200" kern="1200" dirty="0">
              <a:solidFill>
                <a:srgbClr val="1D619A"/>
              </a:solidFill>
            </a:rPr>
            <a:t>, no experimental y de corte 	   transversal: la </a:t>
          </a:r>
          <a:r>
            <a:rPr lang="en-US" sz="1200" kern="1200" dirty="0" err="1">
              <a:solidFill>
                <a:srgbClr val="1D619A"/>
              </a:solidFill>
            </a:rPr>
            <a:t>información</a:t>
          </a:r>
          <a:r>
            <a:rPr lang="en-US" sz="1200" kern="1200" dirty="0">
              <a:solidFill>
                <a:srgbClr val="1D619A"/>
              </a:solidFill>
            </a:rPr>
            <a:t> se </a:t>
          </a:r>
          <a:r>
            <a:rPr lang="en-US" sz="1200" kern="1200" dirty="0" err="1">
              <a:solidFill>
                <a:srgbClr val="1D619A"/>
              </a:solidFill>
            </a:rPr>
            <a:t>recogió</a:t>
          </a:r>
          <a:r>
            <a:rPr lang="en-US" sz="1200" kern="1200" dirty="0">
              <a:solidFill>
                <a:srgbClr val="1D619A"/>
              </a:solidFill>
            </a:rPr>
            <a:t> </a:t>
          </a:r>
          <a:r>
            <a:rPr lang="en-US" sz="1200" kern="1200" dirty="0" err="1">
              <a:solidFill>
                <a:srgbClr val="1D619A"/>
              </a:solidFill>
            </a:rPr>
            <a:t>en</a:t>
          </a:r>
          <a:r>
            <a:rPr lang="en-US" sz="1200" kern="1200" dirty="0">
              <a:solidFill>
                <a:srgbClr val="1D619A"/>
              </a:solidFill>
            </a:rPr>
            <a:t> un solo 	   </a:t>
          </a:r>
          <a:r>
            <a:rPr lang="en-US" sz="1200" kern="1200" dirty="0" err="1">
              <a:solidFill>
                <a:srgbClr val="1D619A"/>
              </a:solidFill>
            </a:rPr>
            <a:t>momento</a:t>
          </a:r>
          <a:r>
            <a:rPr lang="en-US" sz="1200" kern="1200" dirty="0">
              <a:solidFill>
                <a:srgbClr val="1D619A"/>
              </a:solidFill>
            </a:rPr>
            <a:t>, sin </a:t>
          </a:r>
          <a:r>
            <a:rPr lang="en-US" sz="1200" kern="1200" dirty="0" err="1">
              <a:solidFill>
                <a:srgbClr val="1D619A"/>
              </a:solidFill>
            </a:rPr>
            <a:t>seguimiento</a:t>
          </a:r>
          <a:r>
            <a:rPr lang="en-US" sz="1200" kern="1200" dirty="0">
              <a:solidFill>
                <a:srgbClr val="1D619A"/>
              </a:solidFill>
            </a:rPr>
            <a:t> longitudinal.</a:t>
          </a:r>
          <a:endParaRPr lang="es-EC" sz="1200" kern="1200" dirty="0">
            <a:solidFill>
              <a:srgbClr val="1D619A"/>
            </a:solidFill>
            <a:latin typeface="Aptos" panose="020B0004020202020204" pitchFamily="34" charset="0"/>
            <a:cs typeface="Arial" panose="020B0604020202020204" pitchFamily="34" charset="0"/>
          </a:endParaRPr>
        </a:p>
      </dsp:txBody>
      <dsp:txXfrm>
        <a:off x="2735578" y="126793"/>
        <a:ext cx="3722989" cy="760755"/>
      </dsp:txXfrm>
    </dsp:sp>
    <dsp:sp modelId="{70061654-04E2-7E43-BFCC-AA89B8542702}">
      <dsp:nvSpPr>
        <dsp:cNvPr id="0" name=""/>
        <dsp:cNvSpPr/>
      </dsp:nvSpPr>
      <dsp:spPr>
        <a:xfrm>
          <a:off x="0" y="0"/>
          <a:ext cx="2735578" cy="1014341"/>
        </a:xfrm>
        <a:prstGeom prst="roundRect">
          <a:avLst/>
        </a:prstGeom>
        <a:solidFill>
          <a:srgbClr val="D0D6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spc="50" baseline="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Tipo de Investigación</a:t>
          </a:r>
        </a:p>
      </dsp:txBody>
      <dsp:txXfrm>
        <a:off x="49516" y="49516"/>
        <a:ext cx="2636546" cy="915309"/>
      </dsp:txXfrm>
    </dsp:sp>
    <dsp:sp modelId="{A8DA3408-2F07-0444-9693-42E5EF64214B}">
      <dsp:nvSpPr>
        <dsp:cNvPr id="0" name=""/>
        <dsp:cNvSpPr/>
      </dsp:nvSpPr>
      <dsp:spPr>
        <a:xfrm>
          <a:off x="2735578" y="1115776"/>
          <a:ext cx="4103367" cy="1014341"/>
        </a:xfrm>
        <a:prstGeom prst="rightArrow">
          <a:avLst>
            <a:gd name="adj1" fmla="val 75000"/>
            <a:gd name="adj2" fmla="val 50000"/>
          </a:avLst>
        </a:prstGeom>
        <a:solidFill>
          <a:srgbClr val="E7F1EE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Recolección de información en línea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   a informantes clave con capacidad</a:t>
          </a:r>
        </a:p>
        <a:p>
          <a:pPr marL="342900" lvl="3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   de validación </a:t>
          </a:r>
        </a:p>
      </dsp:txBody>
      <dsp:txXfrm>
        <a:off x="2735578" y="1242569"/>
        <a:ext cx="3722989" cy="760755"/>
      </dsp:txXfrm>
    </dsp:sp>
    <dsp:sp modelId="{5B0968B8-44BE-5D44-90C8-9EFEB9C5678E}">
      <dsp:nvSpPr>
        <dsp:cNvPr id="0" name=""/>
        <dsp:cNvSpPr/>
      </dsp:nvSpPr>
      <dsp:spPr>
        <a:xfrm>
          <a:off x="0" y="1115776"/>
          <a:ext cx="2735578" cy="1014341"/>
        </a:xfrm>
        <a:prstGeom prst="roundRect">
          <a:avLst/>
        </a:prstGeom>
        <a:solidFill>
          <a:srgbClr val="D0D6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Técnica de investigación</a:t>
          </a:r>
        </a:p>
      </dsp:txBody>
      <dsp:txXfrm>
        <a:off x="49516" y="1165292"/>
        <a:ext cx="2636546" cy="915309"/>
      </dsp:txXfrm>
    </dsp:sp>
    <dsp:sp modelId="{CBD20F7C-B627-7248-9DCB-DABC87085D12}">
      <dsp:nvSpPr>
        <dsp:cNvPr id="0" name=""/>
        <dsp:cNvSpPr/>
      </dsp:nvSpPr>
      <dsp:spPr>
        <a:xfrm>
          <a:off x="2735578" y="2231552"/>
          <a:ext cx="4103367" cy="1014341"/>
        </a:xfrm>
        <a:prstGeom prst="rightArrow">
          <a:avLst>
            <a:gd name="adj1" fmla="val 75000"/>
            <a:gd name="adj2" fmla="val 50000"/>
          </a:avLst>
        </a:prstGeom>
        <a:solidFill>
          <a:srgbClr val="E7F1EE"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Formulario estructurado dirigido al Director 	   del Parque y al Rector de la ESPAM MFL</a:t>
          </a:r>
        </a:p>
      </dsp:txBody>
      <dsp:txXfrm>
        <a:off x="2735578" y="2358345"/>
        <a:ext cx="3722989" cy="760755"/>
      </dsp:txXfrm>
    </dsp:sp>
    <dsp:sp modelId="{8735B2C3-2E37-1A45-AA95-7031DBEAB43B}">
      <dsp:nvSpPr>
        <dsp:cNvPr id="0" name=""/>
        <dsp:cNvSpPr/>
      </dsp:nvSpPr>
      <dsp:spPr>
        <a:xfrm>
          <a:off x="0" y="2231552"/>
          <a:ext cx="2735578" cy="1014341"/>
        </a:xfrm>
        <a:prstGeom prst="roundRect">
          <a:avLst/>
        </a:prstGeom>
        <a:solidFill>
          <a:srgbClr val="D0D6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Instrumento</a:t>
          </a:r>
        </a:p>
      </dsp:txBody>
      <dsp:txXfrm>
        <a:off x="49516" y="2281068"/>
        <a:ext cx="2636546" cy="915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0CAB7-5552-440B-9DAC-202F7204E76C}">
      <dsp:nvSpPr>
        <dsp:cNvPr id="0" name=""/>
        <dsp:cNvSpPr/>
      </dsp:nvSpPr>
      <dsp:spPr>
        <a:xfrm>
          <a:off x="2735578" y="391"/>
          <a:ext cx="4103367" cy="1528602"/>
        </a:xfrm>
        <a:prstGeom prst="rightArrow">
          <a:avLst>
            <a:gd name="adj1" fmla="val 75000"/>
            <a:gd name="adj2" fmla="val 50000"/>
          </a:avLst>
        </a:prstGeom>
        <a:solidFill>
          <a:srgbClr val="E7F1EE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Cualitativo, aplicado y de diseño no 	 	   experimental (Hernández-Sampieri y 	  	   Mendoza, 2018)</a:t>
          </a:r>
        </a:p>
      </dsp:txBody>
      <dsp:txXfrm>
        <a:off x="2735578" y="191466"/>
        <a:ext cx="3530141" cy="1146452"/>
      </dsp:txXfrm>
    </dsp:sp>
    <dsp:sp modelId="{25804BD9-510A-4F95-964A-C2F260E0F779}">
      <dsp:nvSpPr>
        <dsp:cNvPr id="0" name=""/>
        <dsp:cNvSpPr/>
      </dsp:nvSpPr>
      <dsp:spPr>
        <a:xfrm>
          <a:off x="0" y="13308"/>
          <a:ext cx="2735578" cy="1528602"/>
        </a:xfrm>
        <a:prstGeom prst="roundRect">
          <a:avLst/>
        </a:prstGeom>
        <a:solidFill>
          <a:srgbClr val="D0D6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Enfoque</a:t>
          </a:r>
        </a:p>
      </dsp:txBody>
      <dsp:txXfrm>
        <a:off x="74620" y="87928"/>
        <a:ext cx="2586338" cy="1379362"/>
      </dsp:txXfrm>
    </dsp:sp>
    <dsp:sp modelId="{5212BD54-1214-4DA4-BDE4-BFE75C623A7A}">
      <dsp:nvSpPr>
        <dsp:cNvPr id="0" name=""/>
        <dsp:cNvSpPr/>
      </dsp:nvSpPr>
      <dsp:spPr>
        <a:xfrm>
          <a:off x="2735578" y="1681854"/>
          <a:ext cx="4103367" cy="1528602"/>
        </a:xfrm>
        <a:prstGeom prst="rightArrow">
          <a:avLst>
            <a:gd name="adj1" fmla="val 75000"/>
            <a:gd name="adj2" fmla="val 50000"/>
          </a:avLst>
        </a:prstGeom>
        <a:solidFill>
          <a:srgbClr val="E7F1EE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C" sz="1200" kern="1200" dirty="0">
              <a:solidFill>
                <a:srgbClr val="1D619A"/>
              </a:solidFill>
              <a:latin typeface="Aptos" panose="020B0004020202020204" pitchFamily="34" charset="0"/>
              <a:cs typeface="Arial" panose="020B0604020202020204" pitchFamily="34" charset="0"/>
            </a:rPr>
            <a:t>		• 2 informantes clave: Director del Parque 	   Tecnológico Agropecuario y Rector de la   	   ESPAM MFL (muestreo intencional)</a:t>
          </a:r>
        </a:p>
      </dsp:txBody>
      <dsp:txXfrm>
        <a:off x="2735578" y="1872929"/>
        <a:ext cx="3530141" cy="1146452"/>
      </dsp:txXfrm>
    </dsp:sp>
    <dsp:sp modelId="{171D4C89-3206-4582-A6A4-30524A1AF3EA}">
      <dsp:nvSpPr>
        <dsp:cNvPr id="0" name=""/>
        <dsp:cNvSpPr/>
      </dsp:nvSpPr>
      <dsp:spPr>
        <a:xfrm>
          <a:off x="0" y="1682246"/>
          <a:ext cx="2735578" cy="1528602"/>
        </a:xfrm>
        <a:prstGeom prst="roundRect">
          <a:avLst/>
        </a:prstGeom>
        <a:solidFill>
          <a:srgbClr val="D0D6D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000" b="1" kern="1200" dirty="0">
              <a:solidFill>
                <a:srgbClr val="1D619A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rPr>
            <a:t>Participantes</a:t>
          </a:r>
        </a:p>
      </dsp:txBody>
      <dsp:txXfrm>
        <a:off x="74620" y="1756866"/>
        <a:ext cx="2586338" cy="13793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B1FD4D3-1F85-EEEA-016F-69546ACD5D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BBEC31-7A10-432D-92E7-E12EC26DAF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865C6-A5CC-4B89-9B03-F7AF2EB19915}" type="datetimeFigureOut">
              <a:rPr lang="es-ES" smtClean="0"/>
              <a:t>21/9/26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8EDC1CD-2348-6AD3-E031-2B99ECF082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A9B7C29-34EC-F97C-9122-9FFF14870A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DFF2A-EA1D-402C-99AF-00603E43222D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17740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27T02:26:30.031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96617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Bienvenida institucional. (~0:20)</a:t>
            </a:r>
          </a:p>
        </p:txBody>
      </p:sp>
    </p:spTree>
    <p:extLst>
      <p:ext uri="{BB962C8B-B14F-4D97-AF65-F5344CB8AC3E}">
        <p14:creationId xmlns:p14="http://schemas.microsoft.com/office/powerpoint/2010/main" val="1601192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 la tabla de contenidos. (~0:15)</a:t>
            </a:r>
          </a:p>
        </p:txBody>
      </p:sp>
    </p:spTree>
    <p:extLst>
      <p:ext uri="{BB962C8B-B14F-4D97-AF65-F5344CB8AC3E}">
        <p14:creationId xmlns:p14="http://schemas.microsoft.com/office/powerpoint/2010/main" val="174603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Explicar el problema: solo folleto impreso, sin pieza audiovisual. Cerrar con la pregunta de investigación. (~1:00)</a:t>
            </a:r>
          </a:p>
        </p:txBody>
      </p:sp>
    </p:spTree>
    <p:extLst>
      <p:ext uri="{BB962C8B-B14F-4D97-AF65-F5344CB8AC3E}">
        <p14:creationId xmlns:p14="http://schemas.microsoft.com/office/powerpoint/2010/main" val="2271105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Leer el objetivo general y los 3 específicos. (~0:45)</a:t>
            </a:r>
          </a:p>
        </p:txBody>
      </p:sp>
    </p:spTree>
    <p:extLst>
      <p:ext uri="{BB962C8B-B14F-4D97-AF65-F5344CB8AC3E}">
        <p14:creationId xmlns:p14="http://schemas.microsoft.com/office/powerpoint/2010/main" val="4289223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Explicar</a:t>
            </a:r>
            <a:r>
              <a:rPr dirty="0"/>
              <a:t> </a:t>
            </a:r>
            <a:r>
              <a:rPr dirty="0" err="1"/>
              <a:t>enfoque</a:t>
            </a:r>
            <a:r>
              <a:rPr dirty="0"/>
              <a:t> </a:t>
            </a:r>
            <a:r>
              <a:rPr dirty="0" err="1"/>
              <a:t>cualitativo</a:t>
            </a:r>
            <a:r>
              <a:rPr dirty="0"/>
              <a:t>/</a:t>
            </a:r>
            <a:r>
              <a:rPr dirty="0" err="1"/>
              <a:t>aplicado</a:t>
            </a:r>
            <a:r>
              <a:rPr dirty="0"/>
              <a:t>/no experimental y las 3 </a:t>
            </a:r>
            <a:r>
              <a:rPr dirty="0" err="1"/>
              <a:t>fases</a:t>
            </a:r>
            <a:r>
              <a:rPr dirty="0"/>
              <a:t> </a:t>
            </a:r>
            <a:r>
              <a:rPr dirty="0" err="1"/>
              <a:t>metodológicas</a:t>
            </a:r>
            <a:r>
              <a:rPr dirty="0"/>
              <a:t>. (~1:00)</a:t>
            </a:r>
          </a:p>
        </p:txBody>
      </p:sp>
    </p:spTree>
    <p:extLst>
      <p:ext uri="{BB962C8B-B14F-4D97-AF65-F5344CB8AC3E}">
        <p14:creationId xmlns:p14="http://schemas.microsoft.com/office/powerpoint/2010/main" val="3470063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6B7C8-EAC6-5F96-B14C-F67EAF268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5B4F16-60EF-E13E-445D-C9C10111E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D91B18-1F94-F227-A468-9582F783EE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Presentar coincidencias y divergencias de los 2 informantes clave (Tabla 1). (~1:15)</a:t>
            </a:r>
          </a:p>
        </p:txBody>
      </p:sp>
    </p:spTree>
    <p:extLst>
      <p:ext uri="{BB962C8B-B14F-4D97-AF65-F5344CB8AC3E}">
        <p14:creationId xmlns:p14="http://schemas.microsoft.com/office/powerpoint/2010/main" val="1923028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 el recorrido aéreo y los 7 centros en el orden real del video. (~1:00)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Mencionar especificaciones técnicas y REPRODUCIR EL VIDEO COMPLETO AQUI (2:30 min). (~0:15 intro + 2:30 video)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Comparar resultados reales vs. proyectados por red social (Tabla 5). (~1:15)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74EB-2589-7A6B-4E1A-7F2BE8E04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3411F48-8E45-ED8B-2AF9-156C75BA1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DE6288-0AC0-942E-2C1E-D4A33F360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Interpretar por qué Facebook superó la proyección y por qué Instagram/TikTok quedaron por debajo; mencionar limitación de la muestra. (~1:30)</a:t>
            </a:r>
          </a:p>
        </p:txBody>
      </p:sp>
    </p:spTree>
    <p:extLst>
      <p:ext uri="{BB962C8B-B14F-4D97-AF65-F5344CB8AC3E}">
        <p14:creationId xmlns:p14="http://schemas.microsoft.com/office/powerpoint/2010/main" val="1701762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Cerrar por objetivo específico (OE1, OE2, OE3) y la conclusión general. (~1:15)</a:t>
            </a:r>
          </a:p>
        </p:txBody>
      </p:sp>
    </p:spTree>
    <p:extLst>
      <p:ext uri="{BB962C8B-B14F-4D97-AF65-F5344CB8AC3E}">
        <p14:creationId xmlns:p14="http://schemas.microsoft.com/office/powerpoint/2010/main" val="3096798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Mencionar 3-4 recomendaciones clave para futuras mediciones y producciones. (~0:45)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7721F-F6A5-4C26-9366-AE76C760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9D456F-1043-9A18-FFCD-27B670C18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A836C3A-1B0B-56AA-4EB0-5506D4343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Mencionar rápidamente las 6 referencias más relevantes, sin leerlas todas. (~0:20)</a:t>
            </a:r>
          </a:p>
        </p:txBody>
      </p:sp>
    </p:spTree>
    <p:extLst>
      <p:ext uri="{BB962C8B-B14F-4D97-AF65-F5344CB8AC3E}">
        <p14:creationId xmlns:p14="http://schemas.microsoft.com/office/powerpoint/2010/main" val="10510515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Agradecer y abrir espacio de preguntas. (~0:15)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ondo de plantilla abstracta cuadrados blancos y grises. 3127961 Vector ...">
            <a:extLst>
              <a:ext uri="{FF2B5EF4-FFF2-40B4-BE49-F238E27FC236}">
                <a16:creationId xmlns:a16="http://schemas.microsoft.com/office/drawing/2014/main" id="{18A7D954-E113-BA92-F441-2BC6F668B2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60;p13">
            <a:extLst>
              <a:ext uri="{FF2B5EF4-FFF2-40B4-BE49-F238E27FC236}">
                <a16:creationId xmlns:a16="http://schemas.microsoft.com/office/drawing/2014/main" id="{70911E19-F0F0-36B4-6931-4C67C7B1B106}"/>
              </a:ext>
            </a:extLst>
          </p:cNvPr>
          <p:cNvSpPr txBox="1">
            <a:spLocks/>
          </p:cNvSpPr>
          <p:nvPr userDrawn="1"/>
        </p:nvSpPr>
        <p:spPr>
          <a:xfrm>
            <a:off x="277200" y="4068056"/>
            <a:ext cx="1316400" cy="3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000" b="1" spc="200" dirty="0">
                <a:solidFill>
                  <a:srgbClr val="415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ontserrat Light"/>
                <a:cs typeface="Montserrat Light"/>
                <a:sym typeface="Montserrat Light"/>
              </a:rPr>
              <a:t>CARRERA</a:t>
            </a:r>
          </a:p>
        </p:txBody>
      </p:sp>
      <p:sp>
        <p:nvSpPr>
          <p:cNvPr id="8" name="Google Shape;57;p13">
            <a:extLst>
              <a:ext uri="{FF2B5EF4-FFF2-40B4-BE49-F238E27FC236}">
                <a16:creationId xmlns:a16="http://schemas.microsoft.com/office/drawing/2014/main" id="{35D9C1CD-808F-6A6E-A6B2-B957C335519B}"/>
              </a:ext>
            </a:extLst>
          </p:cNvPr>
          <p:cNvSpPr txBox="1">
            <a:spLocks/>
          </p:cNvSpPr>
          <p:nvPr userDrawn="1"/>
        </p:nvSpPr>
        <p:spPr>
          <a:xfrm>
            <a:off x="277200" y="1377630"/>
            <a:ext cx="939900" cy="3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000" b="1" spc="200" dirty="0">
                <a:solidFill>
                  <a:srgbClr val="415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Montserrat Light"/>
                <a:cs typeface="Montserrat Light"/>
                <a:sym typeface="Montserrat Light"/>
              </a:rPr>
              <a:t>TEMA</a:t>
            </a:r>
            <a:endParaRPr lang="es-ES" sz="1000" b="1" spc="200" dirty="0">
              <a:solidFill>
                <a:srgbClr val="41526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6700BAC-161D-0E9A-177D-2E58ED080D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8314" b="4918"/>
          <a:stretch>
            <a:fillRect/>
          </a:stretch>
        </p:blipFill>
        <p:spPr>
          <a:xfrm>
            <a:off x="252000" y="228600"/>
            <a:ext cx="2929350" cy="100583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C34EBF6-EE61-EBB6-D121-1DA0BBFEB7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-3023" b="-6910"/>
          <a:stretch>
            <a:fillRect/>
          </a:stretch>
        </p:blipFill>
        <p:spPr>
          <a:xfrm>
            <a:off x="6263640" y="129540"/>
            <a:ext cx="2628362" cy="111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3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00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7F42CB-0F99-0242-B45C-82E558315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4000" cap="small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53E673-39B9-8649-B935-2F0A0BC5D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0DA086-F579-7F4A-8FB6-EAFC1D6F2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9069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_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DD395-8448-1A47-A82D-1CEE8A4C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620316"/>
            <a:ext cx="2849645" cy="2033624"/>
          </a:xfrm>
        </p:spPr>
        <p:txBody>
          <a:bodyPr anchor="ctr">
            <a:noAutofit/>
          </a:bodyPr>
          <a:lstStyle>
            <a:lvl1pPr marR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s-ES" sz="3200" b="1" i="0" u="none" strike="noStrike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4C8B1E-6083-0146-BACF-56879C567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1414" y="497435"/>
            <a:ext cx="4890586" cy="4089197"/>
          </a:xfrm>
        </p:spPr>
        <p:txBody>
          <a:bodyPr anchor="ctr"/>
          <a:lstStyle>
            <a:lvl1pPr marL="358775" marR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474"/>
              </a:buClr>
              <a:buSzPct val="90000"/>
              <a:buFont typeface="+mj-lt"/>
              <a:buAutoNum type="arabicPeriod"/>
              <a:defRPr lang="es-ES" sz="2400" b="0" i="0" u="none" strike="noStrike" cap="none" dirty="0">
                <a:solidFill>
                  <a:srgbClr val="232E84"/>
                </a:solidFill>
                <a:latin typeface="+mj-lt"/>
                <a:ea typeface="Montserrat Light"/>
                <a:cs typeface="Montserrat Light"/>
                <a:sym typeface="Arial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0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0000" y="4644000"/>
            <a:ext cx="432000" cy="432000"/>
          </a:xfrm>
        </p:spPr>
        <p:txBody>
          <a:bodyPr/>
          <a:lstStyle>
            <a:lvl1pPr algn="ctr">
              <a:defRPr/>
            </a:lvl1pPr>
          </a:lstStyle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024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1_Titulo_y_Contenid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DD395-8448-1A47-A82D-1CEE8A4C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810637"/>
            <a:ext cx="8640000" cy="720000"/>
          </a:xfrm>
        </p:spPr>
        <p:txBody>
          <a:bodyPr anchor="ctr"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s-ES" sz="3200" b="1" i="0" u="none" strike="noStrike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C4C8B1E-6083-0146-BACF-56879C567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000" y="1647319"/>
            <a:ext cx="8640000" cy="288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952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Titulo_y_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F090A-B592-B99B-9CA2-48171933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0" y="252000"/>
            <a:ext cx="6588000" cy="46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1418C76-89C5-C3F5-F115-E0D6ECB42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346BE6C-2576-445A-B5D0-BB60C201E77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2000" y="895156"/>
            <a:ext cx="8640000" cy="360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4044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02_Dos objeto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28C32F-B847-D143-8460-78C7F04E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0" y="252000"/>
            <a:ext cx="6588000" cy="46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0306E9-7C97-EB47-A99F-11C805F29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882000"/>
            <a:ext cx="4248000" cy="360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A70411-E7AB-004B-B78B-B17C194C9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82000"/>
            <a:ext cx="4248000" cy="360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DE89BE-FC83-9E4F-9F61-8AB59F65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904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02_Dos objeto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28C32F-B847-D143-8460-78C7F04E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1101355"/>
            <a:ext cx="8640000" cy="720000"/>
          </a:xfrm>
        </p:spPr>
        <p:txBody>
          <a:bodyPr anchor="ctr"/>
          <a:lstStyle>
            <a:lvl1pPr algn="l">
              <a:defRPr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0306E9-7C97-EB47-A99F-11C805F29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927274"/>
            <a:ext cx="4248000" cy="261081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A70411-E7AB-004B-B78B-B17C194C9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27272"/>
            <a:ext cx="4248000" cy="2610811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DDE89BE-FC83-9E4F-9F61-8AB59F65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5146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lo_titul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DD395-8448-1A47-A82D-1CEE8A4C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810637"/>
            <a:ext cx="8640000" cy="720000"/>
          </a:xfrm>
        </p:spPr>
        <p:txBody>
          <a:bodyPr anchor="ctr">
            <a:noAutofit/>
          </a:bodyPr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lang="es-ES" sz="3200" b="1" i="0" u="none" strike="noStrike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4087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lo_titul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F090A-B592-B99B-9CA2-48171933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4000" y="252000"/>
            <a:ext cx="6588000" cy="46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1418C76-89C5-C3F5-F115-E0D6ECB42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69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760B6E-DDA7-6349-BA17-4C929C36C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810000"/>
            <a:ext cx="8640000" cy="720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8533AF-D5FB-0543-9C0F-19C5E0E12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6037" y="1629307"/>
            <a:ext cx="4248000" cy="360000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8A57A3A-DECB-A44C-8A98-026368F22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6037" y="2056332"/>
            <a:ext cx="4248000" cy="252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475EA50-81E9-304F-BA89-2836643B25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59886" y="1629307"/>
            <a:ext cx="4248000" cy="360000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5021F72-7938-1F46-B7CE-91F2E7436A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59886" y="2056332"/>
            <a:ext cx="4248000" cy="25200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2B9FE14-35FE-6B47-BAC2-1837C99F3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879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CC1124-D3DB-364E-96C4-41F5C5E8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C968FAB-EBB0-E34B-AB85-6EEB03E0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5B45B8-4B56-C74B-B064-794918D7C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5649580-8821-A04B-8B9E-8EA74E54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/>
            </a:lvl1pPr>
          </a:lstStyle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6843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2">
            <a:extLst>
              <a:ext uri="{FF2B5EF4-FFF2-40B4-BE49-F238E27FC236}">
                <a16:creationId xmlns:a16="http://schemas.microsoft.com/office/drawing/2014/main" id="{B5E95267-F943-4D70-A383-0D66FDF48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460000" y="4644000"/>
            <a:ext cx="432000" cy="432000"/>
          </a:xfrm>
        </p:spPr>
        <p:txBody>
          <a:bodyPr/>
          <a:lstStyle/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4964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oloti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B76FE-FC05-4B13-A976-CB8E9347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0810707-6513-12AD-35D4-8CBE57790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8806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ondo de plantilla abstracta cuadrados blancos y grises. 3127961 Vector ...">
            <a:extLst>
              <a:ext uri="{FF2B5EF4-FFF2-40B4-BE49-F238E27FC236}">
                <a16:creationId xmlns:a16="http://schemas.microsoft.com/office/drawing/2014/main" id="{20868CCD-0501-196C-41B0-D985CE2975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2A8B8F76-942F-4850-AF98-3081388A8AEB}"/>
              </a:ext>
            </a:extLst>
          </p:cNvPr>
          <p:cNvSpPr txBox="1">
            <a:spLocks/>
          </p:cNvSpPr>
          <p:nvPr userDrawn="1"/>
        </p:nvSpPr>
        <p:spPr>
          <a:xfrm>
            <a:off x="233465" y="2047275"/>
            <a:ext cx="4893300" cy="10489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6000" b="1" dirty="0">
                <a:solidFill>
                  <a:srgbClr val="F1912D"/>
                </a:solidFill>
                <a:latin typeface="+mj-lt"/>
                <a:ea typeface="Montserrat"/>
                <a:cs typeface="Montserrat"/>
                <a:sym typeface="Montserrat"/>
              </a:rPr>
              <a:t>¡Gracias!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C9DB4A-ED14-DB28-4112-4DD464E3F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937" b="7046"/>
          <a:stretch>
            <a:fillRect/>
          </a:stretch>
        </p:blipFill>
        <p:spPr>
          <a:xfrm>
            <a:off x="233465" y="182880"/>
            <a:ext cx="2738053" cy="9753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1E983C-1D68-7085-F2E8-C777F246ABE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-3023" b="-6910"/>
          <a:stretch>
            <a:fillRect/>
          </a:stretch>
        </p:blipFill>
        <p:spPr>
          <a:xfrm>
            <a:off x="6263640" y="129540"/>
            <a:ext cx="2628362" cy="111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4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3A64F8-8F07-2746-9FD7-2CD7DC7B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1350" y="252000"/>
            <a:ext cx="5710650" cy="1008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9C5CE5-4D85-264D-9BD8-EF0A51359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" y="1466062"/>
            <a:ext cx="8640000" cy="3105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AF21F0-E3ED-344C-8A58-FBB373899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60000" y="4644000"/>
            <a:ext cx="432000" cy="43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rgbClr val="415262"/>
                </a:solidFill>
                <a:latin typeface="+mj-lt"/>
              </a:defRPr>
            </a:lvl1pPr>
          </a:lstStyle>
          <a:p>
            <a:fld id="{23702DF4-424C-734C-A516-A3526465527C}" type="slidenum">
              <a:rPr lang="es-ES" smtClean="0"/>
              <a:pPr/>
              <a:t>‹#›</a:t>
            </a:fld>
            <a:endParaRPr lang="es-ES" dirty="0"/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FFEBDA3-2C89-5BED-4C83-CF8CD5509897}"/>
              </a:ext>
            </a:extLst>
          </p:cNvPr>
          <p:cNvCxnSpPr>
            <a:cxnSpLocks/>
          </p:cNvCxnSpPr>
          <p:nvPr userDrawn="1"/>
        </p:nvCxnSpPr>
        <p:spPr>
          <a:xfrm flipH="1">
            <a:off x="272303" y="4864629"/>
            <a:ext cx="8172000" cy="0"/>
          </a:xfrm>
          <a:prstGeom prst="line">
            <a:avLst/>
          </a:prstGeom>
          <a:ln w="19050">
            <a:solidFill>
              <a:srgbClr val="4152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Marcador de pie de página 6">
            <a:extLst>
              <a:ext uri="{FF2B5EF4-FFF2-40B4-BE49-F238E27FC236}">
                <a16:creationId xmlns:a16="http://schemas.microsoft.com/office/drawing/2014/main" id="{CADFB3F6-6F29-F86B-7019-79B86C3EAF08}"/>
              </a:ext>
            </a:extLst>
          </p:cNvPr>
          <p:cNvSpPr txBox="1">
            <a:spLocks/>
          </p:cNvSpPr>
          <p:nvPr userDrawn="1"/>
        </p:nvSpPr>
        <p:spPr>
          <a:xfrm>
            <a:off x="2792392" y="4875140"/>
            <a:ext cx="376080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ES" sz="800" b="1" dirty="0">
                <a:solidFill>
                  <a:srgbClr val="415262"/>
                </a:solidFill>
                <a:latin typeface="+mj-lt"/>
              </a:rPr>
              <a:t>Nueva Tola 2, Distrito Metropolitano de Quito (DMQ) – Ecuador  https://itsqmet.edu.ec/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0025445-D1E3-5B09-69B9-7846769A7849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 t="16557" b="10138"/>
          <a:stretch>
            <a:fillRect/>
          </a:stretch>
        </p:blipFill>
        <p:spPr>
          <a:xfrm>
            <a:off x="357145" y="126609"/>
            <a:ext cx="2574822" cy="1018687"/>
          </a:xfrm>
          <a:prstGeom prst="rect">
            <a:avLst/>
          </a:prstGeom>
        </p:spPr>
      </p:pic>
      <p:pic>
        <p:nvPicPr>
          <p:cNvPr id="5" name="Imagen 4" hidden="1">
            <a:extLst>
              <a:ext uri="{FF2B5EF4-FFF2-40B4-BE49-F238E27FC236}">
                <a16:creationId xmlns:a16="http://schemas.microsoft.com/office/drawing/2014/main" id="{AA675B64-13F8-1750-74B0-C5B88C85571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02"/>
          <a:stretch/>
        </p:blipFill>
        <p:spPr>
          <a:xfrm>
            <a:off x="685800" y="2712720"/>
            <a:ext cx="7772400" cy="488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38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9" r:id="rId2"/>
    <p:sldLayoutId id="2147483679" r:id="rId3"/>
    <p:sldLayoutId id="2147483668" r:id="rId4"/>
    <p:sldLayoutId id="2147483678" r:id="rId5"/>
    <p:sldLayoutId id="2147483670" r:id="rId6"/>
    <p:sldLayoutId id="2147483682" r:id="rId7"/>
    <p:sldLayoutId id="2147483685" r:id="rId8"/>
    <p:sldLayoutId id="2147483683" r:id="rId9"/>
    <p:sldLayoutId id="2147483671" r:id="rId10"/>
    <p:sldLayoutId id="2147483672" r:id="rId11"/>
    <p:sldLayoutId id="2147483673" r:id="rId12"/>
    <p:sldLayoutId id="2147483681" r:id="rId13"/>
    <p:sldLayoutId id="2147483684" r:id="rId14"/>
  </p:sldLayoutIdLst>
  <p:hf hdr="0" ftr="0" dt="0"/>
  <p:txStyles>
    <p:titleStyle>
      <a:lvl1pPr marR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lang="es-ES" sz="3200" b="1" i="0" u="none" strike="noStrike" kern="1200" cap="none" dirty="0">
          <a:solidFill>
            <a:srgbClr val="F1912D"/>
          </a:solidFill>
          <a:latin typeface="Aptos Black" panose="020F0502020204030204" pitchFamily="34" charset="0"/>
          <a:ea typeface="+mj-ea"/>
          <a:cs typeface="+mj-cs"/>
          <a:sym typeface="Arial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4861F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861F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861F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861F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861F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50000"/>
              <a:lumOff val="50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customXml" Target="../ink/ink1.xm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8.svg"/><Relationship Id="rId5" Type="http://schemas.openxmlformats.org/officeDocument/2006/relationships/diagramData" Target="../diagrams/data1.xml"/><Relationship Id="rId10" Type="http://schemas.openxmlformats.org/officeDocument/2006/relationships/image" Target="../media/image7.svg"/><Relationship Id="rId4" Type="http://schemas.openxmlformats.org/officeDocument/2006/relationships/image" Target="../media/image24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sv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luiszanchi.com/Invitacion/420-2/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2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9;p13">
            <a:extLst>
              <a:ext uri="{FF2B5EF4-FFF2-40B4-BE49-F238E27FC236}">
                <a16:creationId xmlns:a16="http://schemas.microsoft.com/office/drawing/2014/main" id="{A7633C71-B558-BC9E-0DAF-333EB7F05D64}"/>
              </a:ext>
            </a:extLst>
          </p:cNvPr>
          <p:cNvSpPr txBox="1">
            <a:spLocks/>
          </p:cNvSpPr>
          <p:nvPr/>
        </p:nvSpPr>
        <p:spPr>
          <a:xfrm>
            <a:off x="276181" y="4465288"/>
            <a:ext cx="6625660" cy="22443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990"/>
            </a:pPr>
            <a:r>
              <a:rPr lang="es-ES" sz="1500" dirty="0">
                <a:solidFill>
                  <a:srgbClr val="1D619A"/>
                </a:solidFill>
                <a:latin typeface="Aptos" panose="020B0004020202020204" pitchFamily="34" charset="0"/>
                <a:sym typeface="Montserrat Light"/>
              </a:rPr>
              <a:t>Tecnología Superior en Diseño Multimedia Online</a:t>
            </a:r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E1D6D5D4-6F17-474C-A8B5-EB706D6B8447}"/>
              </a:ext>
            </a:extLst>
          </p:cNvPr>
          <p:cNvSpPr txBox="1">
            <a:spLocks/>
          </p:cNvSpPr>
          <p:nvPr/>
        </p:nvSpPr>
        <p:spPr>
          <a:xfrm>
            <a:off x="277199" y="1849882"/>
            <a:ext cx="7442096" cy="158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200" b="1" dirty="0">
                <a:solidFill>
                  <a:srgbClr val="1D619A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DISEÑO DE UN VIDEO INSTITUCIONAL MOTION GRAPHICS PARA DIFUNDIR LOS SERVICIOS DEL PARQUE TECNOLÓGICO AGROPECUARIO DE LA ESPAM MFL</a:t>
            </a:r>
          </a:p>
        </p:txBody>
      </p:sp>
      <p:sp>
        <p:nvSpPr>
          <p:cNvPr id="6" name="Google Shape;56;p13">
            <a:extLst>
              <a:ext uri="{FF2B5EF4-FFF2-40B4-BE49-F238E27FC236}">
                <a16:creationId xmlns:a16="http://schemas.microsoft.com/office/drawing/2014/main" id="{789DCAB8-566A-435B-8F37-E255E458B29A}"/>
              </a:ext>
            </a:extLst>
          </p:cNvPr>
          <p:cNvSpPr txBox="1">
            <a:spLocks/>
          </p:cNvSpPr>
          <p:nvPr/>
        </p:nvSpPr>
        <p:spPr>
          <a:xfrm>
            <a:off x="276181" y="3425749"/>
            <a:ext cx="4473890" cy="317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500" b="1" dirty="0">
                <a:solidFill>
                  <a:srgbClr val="1D61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Alumno: </a:t>
            </a:r>
            <a:r>
              <a:rPr lang="es-ES" sz="1500" dirty="0">
                <a:solidFill>
                  <a:srgbClr val="1D619A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Luis Fernando Zanchi</a:t>
            </a:r>
          </a:p>
        </p:txBody>
      </p:sp>
    </p:spTree>
    <p:extLst>
      <p:ext uri="{BB962C8B-B14F-4D97-AF65-F5344CB8AC3E}">
        <p14:creationId xmlns:p14="http://schemas.microsoft.com/office/powerpoint/2010/main" val="1910372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906195B-ADC5-FA04-6CFB-59888682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  <a:sym typeface="Montserrat"/>
              </a:rPr>
              <a:t>Tabla de contenidos</a:t>
            </a:r>
            <a:endParaRPr lang="es-PE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62D4D46-D326-217D-EB6B-A26D38214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Introducción/Antecedentes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Objetivos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Metodología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Resultados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Discusión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Conclusiones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Recomendaciones</a:t>
            </a:r>
          </a:p>
          <a:p>
            <a:pPr>
              <a:buClr>
                <a:srgbClr val="415262"/>
              </a:buClr>
            </a:pPr>
            <a:r>
              <a:rPr lang="es-ES" dirty="0">
                <a:solidFill>
                  <a:srgbClr val="1D619A"/>
                </a:solidFill>
                <a:latin typeface="Aptos" panose="020B0004020202020204" pitchFamily="34" charset="0"/>
              </a:rPr>
              <a:t>Referencias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F090A6-FAD5-BAB8-4082-CCAA0951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1099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92812-F1CC-4CB2-1A4F-1E30073FD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6" name="Título 4">
            <a:extLst>
              <a:ext uri="{FF2B5EF4-FFF2-40B4-BE49-F238E27FC236}">
                <a16:creationId xmlns:a16="http://schemas.microsoft.com/office/drawing/2014/main" id="{0AC9664C-3BB6-D966-1D97-C372776A9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INTRODUCCIÓN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638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1DADC131-71AE-A36B-BBB0-B045D1ED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4457" y="67500"/>
            <a:ext cx="8640000" cy="720000"/>
          </a:xfrm>
        </p:spPr>
        <p:txBody>
          <a:bodyPr/>
          <a:lstStyle/>
          <a:p>
            <a:r>
              <a:rPr lang="es-PE" dirty="0"/>
              <a:t>Introducción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4EA662-8DD3-C6CA-603A-09BEDF5E05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999" y="1339272"/>
            <a:ext cx="4219261" cy="2781946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dirty="0"/>
              <a:t>El Parque Tecnológico </a:t>
            </a:r>
            <a:r>
              <a:rPr lang="en-US" dirty="0" err="1"/>
              <a:t>Agropecuario</a:t>
            </a:r>
            <a:r>
              <a:rPr lang="en-US" dirty="0"/>
              <a:t> de la ESPAM MFL se </a:t>
            </a:r>
            <a:r>
              <a:rPr lang="en-US" dirty="0" err="1"/>
              <a:t>encuentra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zona </a:t>
            </a:r>
            <a:r>
              <a:rPr lang="en-US" dirty="0" err="1"/>
              <a:t>norte</a:t>
            </a:r>
            <a:r>
              <a:rPr lang="en-US" dirty="0"/>
              <a:t> de Manabí, </a:t>
            </a:r>
            <a:r>
              <a:rPr lang="en-US" dirty="0" err="1"/>
              <a:t>ubicado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ciudad de </a:t>
            </a:r>
            <a:r>
              <a:rPr lang="en-US" dirty="0" err="1"/>
              <a:t>Calceta</a:t>
            </a:r>
            <a:r>
              <a:rPr lang="en-US" dirty="0"/>
              <a:t>. </a:t>
            </a:r>
            <a:r>
              <a:rPr lang="en-US" dirty="0" err="1"/>
              <a:t>Cuenta</a:t>
            </a:r>
            <a:r>
              <a:rPr lang="en-US" dirty="0"/>
              <a:t> con 7 </a:t>
            </a:r>
            <a:r>
              <a:rPr lang="en-US" dirty="0" err="1"/>
              <a:t>centros</a:t>
            </a:r>
            <a:r>
              <a:rPr lang="en-US" dirty="0"/>
              <a:t> </a:t>
            </a:r>
            <a:r>
              <a:rPr lang="en-US" dirty="0" err="1"/>
              <a:t>especializados</a:t>
            </a:r>
            <a:r>
              <a:rPr lang="en-US" dirty="0"/>
              <a:t> </a:t>
            </a:r>
            <a:r>
              <a:rPr lang="en-US" dirty="0" err="1"/>
              <a:t>cuyos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se </a:t>
            </a:r>
            <a:r>
              <a:rPr lang="en-US" dirty="0" err="1"/>
              <a:t>difunden</a:t>
            </a:r>
            <a:r>
              <a:rPr lang="en-US" dirty="0"/>
              <a:t> </a:t>
            </a:r>
            <a:r>
              <a:rPr lang="en-US" dirty="0" err="1"/>
              <a:t>mediante</a:t>
            </a:r>
            <a:r>
              <a:rPr lang="en-US" dirty="0"/>
              <a:t> un </a:t>
            </a:r>
            <a:r>
              <a:rPr lang="en-US" dirty="0" err="1"/>
              <a:t>folleto</a:t>
            </a:r>
            <a:r>
              <a:rPr lang="en-US" dirty="0"/>
              <a:t> </a:t>
            </a:r>
            <a:r>
              <a:rPr lang="en-US" dirty="0" err="1"/>
              <a:t>impreso</a:t>
            </a:r>
            <a:r>
              <a:rPr lang="es-EC" dirty="0"/>
              <a:t>.</a:t>
            </a:r>
            <a:endParaRPr lang="es-ES" dirty="0"/>
          </a:p>
          <a:p>
            <a:pPr algn="just">
              <a:lnSpc>
                <a:spcPct val="120000"/>
              </a:lnSpc>
            </a:pPr>
            <a:r>
              <a:rPr lang="en-US" dirty="0"/>
              <a:t>Antes de </a:t>
            </a:r>
            <a:r>
              <a:rPr lang="en-US" dirty="0" err="1">
                <a:solidFill>
                  <a:srgbClr val="92ACB8"/>
                </a:solidFill>
              </a:rPr>
              <a:t>este</a:t>
            </a:r>
            <a:r>
              <a:rPr lang="en-US" dirty="0">
                <a:solidFill>
                  <a:srgbClr val="92ACB8"/>
                </a:solidFill>
              </a:rPr>
              <a:t> </a:t>
            </a:r>
            <a:r>
              <a:rPr lang="en-US" dirty="0" err="1">
                <a:solidFill>
                  <a:srgbClr val="92ACB8"/>
                </a:solidFill>
              </a:rPr>
              <a:t>estudio</a:t>
            </a:r>
            <a:r>
              <a:rPr lang="en-US" dirty="0"/>
              <a:t>, se </a:t>
            </a:r>
            <a:r>
              <a:rPr lang="en-US" dirty="0" err="1"/>
              <a:t>carecía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pieza</a:t>
            </a:r>
            <a:r>
              <a:rPr lang="en-US" dirty="0"/>
              <a:t> audiovisual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/>
              <a:t>sintetice</a:t>
            </a:r>
            <a:r>
              <a:rPr lang="en-US" dirty="0"/>
              <a:t> la </a:t>
            </a:r>
            <a:r>
              <a:rPr lang="en-US" dirty="0" err="1"/>
              <a:t>oferta</a:t>
            </a:r>
            <a:r>
              <a:rPr lang="en-US" dirty="0"/>
              <a:t> </a:t>
            </a:r>
            <a:r>
              <a:rPr lang="en-US" dirty="0" err="1"/>
              <a:t>técnica</a:t>
            </a:r>
            <a:r>
              <a:rPr lang="en-US" dirty="0"/>
              <a:t> y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del </a:t>
            </a:r>
            <a:r>
              <a:rPr lang="en-US" dirty="0" err="1"/>
              <a:t>parque</a:t>
            </a:r>
            <a:r>
              <a:rPr lang="en-US" dirty="0"/>
              <a:t>. </a:t>
            </a:r>
          </a:p>
          <a:p>
            <a:pPr algn="just">
              <a:lnSpc>
                <a:spcPct val="120000"/>
              </a:lnSpc>
            </a:pPr>
            <a:r>
              <a:rPr lang="es-EC" dirty="0"/>
              <a:t>El video institucional fortalece la identidad y comunicación en universidades y empresas (Urcid Puga, 2022; Costa-Sánchez y Corbacho-Valencia, 2016).</a:t>
            </a:r>
            <a:endParaRPr lang="es-ES" dirty="0"/>
          </a:p>
          <a:p>
            <a:pPr marL="0" indent="0">
              <a:lnSpc>
                <a:spcPct val="120000"/>
              </a:lnSpc>
              <a:buNone/>
            </a:pPr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EFDA35C-CC7A-203D-F362-1E17E21D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C15C8-977E-F081-DE5D-94A4FCF5FA9A}"/>
              </a:ext>
            </a:extLst>
          </p:cNvPr>
          <p:cNvSpPr txBox="1"/>
          <p:nvPr/>
        </p:nvSpPr>
        <p:spPr>
          <a:xfrm>
            <a:off x="734232" y="4121218"/>
            <a:ext cx="7474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C" i="1" dirty="0">
                <a:solidFill>
                  <a:srgbClr val="F1912D"/>
                </a:solidFill>
              </a:rPr>
              <a:t>¿Cómo puede un video institucional con motion graphics ayudar a</a:t>
            </a:r>
          </a:p>
          <a:p>
            <a:pPr algn="ctr"/>
            <a:r>
              <a:rPr lang="es-EC" i="1" dirty="0">
                <a:solidFill>
                  <a:srgbClr val="F1912D"/>
                </a:solidFill>
              </a:rPr>
              <a:t>difundir los servicios del parque?</a:t>
            </a:r>
            <a:endParaRPr lang="en-US" i="1" dirty="0">
              <a:solidFill>
                <a:srgbClr val="F1912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E30119-FBDD-AF4F-868C-85F44213A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399" y="1339272"/>
            <a:ext cx="4644601" cy="23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07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4355F-2B09-5B0E-D1C2-865FC7C54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5</a:t>
            </a:fld>
            <a:endParaRPr lang="es-ES" dirty="0"/>
          </a:p>
        </p:txBody>
      </p:sp>
      <p:sp>
        <p:nvSpPr>
          <p:cNvPr id="6" name="Título 4">
            <a:extLst>
              <a:ext uri="{FF2B5EF4-FFF2-40B4-BE49-F238E27FC236}">
                <a16:creationId xmlns:a16="http://schemas.microsoft.com/office/drawing/2014/main" id="{BD9C0E9F-AAED-886E-1F46-3EAB3091E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OBJETIVOS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688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71BF407-2A32-4E1E-DE6E-B839F5AEF875}"/>
              </a:ext>
            </a:extLst>
          </p:cNvPr>
          <p:cNvSpPr/>
          <p:nvPr/>
        </p:nvSpPr>
        <p:spPr>
          <a:xfrm>
            <a:off x="0" y="1386207"/>
            <a:ext cx="9144000" cy="1073098"/>
          </a:xfrm>
          <a:prstGeom prst="rect">
            <a:avLst/>
          </a:prstGeom>
          <a:solidFill>
            <a:srgbClr val="E7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DADC131-71AE-A36B-BBB0-B045D1EDC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1143" y="67500"/>
            <a:ext cx="8640000" cy="720000"/>
          </a:xfrm>
        </p:spPr>
        <p:txBody>
          <a:bodyPr/>
          <a:lstStyle/>
          <a:p>
            <a:r>
              <a:rPr lang="es-PE" dirty="0"/>
              <a:t>Objetivos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EFDA35C-CC7A-203D-F362-1E17E21DC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12" name="TextBox 11"/>
          <p:cNvSpPr txBox="1"/>
          <p:nvPr/>
        </p:nvSpPr>
        <p:spPr>
          <a:xfrm>
            <a:off x="594360" y="1533352"/>
            <a:ext cx="8183880" cy="7181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 dirty="0">
                <a:solidFill>
                  <a:srgbClr val="1D619A"/>
                </a:solidFill>
                <a:latin typeface="Aptos" panose="020B0004020202020204" pitchFamily="34" charset="0"/>
              </a:rPr>
              <a:t>OBJETIVO GENERAL</a:t>
            </a:r>
          </a:p>
          <a:p>
            <a:pPr algn="l">
              <a:spcAft>
                <a:spcPts val="200"/>
              </a:spcAft>
            </a:pP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Diseñar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y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producir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un video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institucional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con motion graphics para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difundir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los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servicios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del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parque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entre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productores</a:t>
            </a:r>
            <a:r>
              <a:rPr lang="en-US"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del sector </a:t>
            </a:r>
            <a:r>
              <a:rPr lang="en-US"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agropecuario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,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empresas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,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instituciones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350" dirty="0" err="1">
                <a:solidFill>
                  <a:srgbClr val="1D619A"/>
                </a:solidFill>
                <a:latin typeface="Aptos" panose="020B0004020202020204" pitchFamily="34" charset="0"/>
              </a:rPr>
              <a:t>p</a:t>
            </a:r>
            <a:r>
              <a:rPr lang="en-US"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úblicas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 y la comunidad </a:t>
            </a:r>
            <a:r>
              <a:rPr sz="13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académica</a:t>
            </a:r>
            <a:r>
              <a:rPr sz="1350" b="0" i="0" dirty="0">
                <a:solidFill>
                  <a:srgbClr val="1D619A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3" name="Oval 12"/>
          <p:cNvSpPr/>
          <p:nvPr/>
        </p:nvSpPr>
        <p:spPr>
          <a:xfrm>
            <a:off x="682700" y="3022439"/>
            <a:ext cx="384048" cy="38404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7060" y="3064422"/>
            <a:ext cx="781812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i="0" dirty="0" err="1">
                <a:solidFill>
                  <a:srgbClr val="92ACB8"/>
                </a:solidFill>
                <a:latin typeface="Calibri"/>
              </a:rPr>
              <a:t>Determinar</a:t>
            </a:r>
            <a:r>
              <a:rPr sz="1350" b="0" i="0" dirty="0">
                <a:solidFill>
                  <a:srgbClr val="92ACB8"/>
                </a:solidFill>
                <a:latin typeface="Calibri"/>
              </a:rPr>
              <a:t> directrices de </a:t>
            </a:r>
            <a:r>
              <a:rPr sz="1350" b="0" i="0" dirty="0" err="1">
                <a:solidFill>
                  <a:srgbClr val="92ACB8"/>
                </a:solidFill>
                <a:latin typeface="Calibri"/>
              </a:rPr>
              <a:t>comunicación</a:t>
            </a:r>
            <a:r>
              <a:rPr sz="1350" b="0" i="0" dirty="0">
                <a:solidFill>
                  <a:srgbClr val="92ACB8"/>
                </a:solidFill>
                <a:latin typeface="Calibri"/>
              </a:rPr>
              <a:t> </a:t>
            </a:r>
            <a:r>
              <a:rPr sz="1350" b="0" i="0" dirty="0" err="1">
                <a:solidFill>
                  <a:srgbClr val="92ACB8"/>
                </a:solidFill>
                <a:latin typeface="Calibri"/>
              </a:rPr>
              <a:t>institucional</a:t>
            </a:r>
            <a:r>
              <a:rPr sz="1350" b="0" i="0" dirty="0">
                <a:solidFill>
                  <a:srgbClr val="92ACB8"/>
                </a:solidFill>
                <a:latin typeface="Calibri"/>
              </a:rPr>
              <a:t> </a:t>
            </a:r>
            <a:r>
              <a:rPr sz="1350" b="0" i="0" dirty="0" err="1">
                <a:solidFill>
                  <a:srgbClr val="92ACB8"/>
                </a:solidFill>
                <a:latin typeface="Calibri"/>
              </a:rPr>
              <a:t>mediante</a:t>
            </a:r>
            <a:r>
              <a:rPr sz="1350" b="0" i="0" dirty="0">
                <a:solidFill>
                  <a:srgbClr val="92ACB8"/>
                </a:solidFill>
                <a:latin typeface="Calibri"/>
              </a:rPr>
              <a:t> </a:t>
            </a:r>
            <a:r>
              <a:rPr sz="1350" b="0" i="0" dirty="0" err="1">
                <a:solidFill>
                  <a:srgbClr val="92ACB8"/>
                </a:solidFill>
                <a:latin typeface="Calibri"/>
              </a:rPr>
              <a:t>informantes</a:t>
            </a:r>
            <a:r>
              <a:rPr sz="1350" b="0" i="0" dirty="0">
                <a:solidFill>
                  <a:srgbClr val="92ACB8"/>
                </a:solidFill>
                <a:latin typeface="Calibri"/>
              </a:rPr>
              <a:t> clave.</a:t>
            </a:r>
          </a:p>
        </p:txBody>
      </p:sp>
      <p:sp>
        <p:nvSpPr>
          <p:cNvPr id="15" name="Oval 14"/>
          <p:cNvSpPr/>
          <p:nvPr/>
        </p:nvSpPr>
        <p:spPr>
          <a:xfrm>
            <a:off x="682700" y="3615741"/>
            <a:ext cx="384048" cy="38404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77060" y="3657724"/>
            <a:ext cx="781812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Desarrollar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el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guion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técnico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, storyboard y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línea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gráfica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.</a:t>
            </a:r>
          </a:p>
        </p:txBody>
      </p:sp>
      <p:sp>
        <p:nvSpPr>
          <p:cNvPr id="17" name="Oval 16"/>
          <p:cNvSpPr/>
          <p:nvPr/>
        </p:nvSpPr>
        <p:spPr>
          <a:xfrm>
            <a:off x="682700" y="4191813"/>
            <a:ext cx="384048" cy="38404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7060" y="4233796"/>
            <a:ext cx="7818120" cy="3000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Producir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y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editar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el video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mediante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</a:t>
            </a:r>
            <a:r>
              <a:rPr lang="en-US"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técnicas</a:t>
            </a:r>
            <a:r>
              <a:rPr lang="en-US"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de </a:t>
            </a:r>
            <a:r>
              <a:rPr sz="1350" b="0" i="0" dirty="0" err="1">
                <a:solidFill>
                  <a:schemeClr val="bg1">
                    <a:lumMod val="65000"/>
                  </a:schemeClr>
                </a:solidFill>
                <a:latin typeface="Calibri"/>
              </a:rPr>
              <a:t>animación</a:t>
            </a:r>
            <a:r>
              <a:rPr sz="1350" b="0" i="0" dirty="0">
                <a:solidFill>
                  <a:schemeClr val="bg1">
                    <a:lumMod val="65000"/>
                  </a:schemeClr>
                </a:solidFill>
                <a:latin typeface="Calibri"/>
              </a:rPr>
              <a:t> y motion graphics.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DB2960-1220-FF64-74FD-F05B426A2CAC}"/>
              </a:ext>
            </a:extLst>
          </p:cNvPr>
          <p:cNvSpPr txBox="1"/>
          <p:nvPr/>
        </p:nvSpPr>
        <p:spPr>
          <a:xfrm>
            <a:off x="641880" y="2623364"/>
            <a:ext cx="78181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200"/>
              </a:spcAft>
            </a:pPr>
            <a:r>
              <a:rPr lang="en-US" sz="1200" b="1" dirty="0">
                <a:solidFill>
                  <a:srgbClr val="1D619A"/>
                </a:solidFill>
                <a:latin typeface="Aptos" panose="020B0004020202020204" pitchFamily="34" charset="0"/>
              </a:rPr>
              <a:t>OBJETIVOS ESPECÍFICOS</a:t>
            </a:r>
          </a:p>
        </p:txBody>
      </p:sp>
    </p:spTree>
    <p:extLst>
      <p:ext uri="{BB962C8B-B14F-4D97-AF65-F5344CB8AC3E}">
        <p14:creationId xmlns:p14="http://schemas.microsoft.com/office/powerpoint/2010/main" val="1879839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CF00D-B61F-F7E9-F5D7-B90B5937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7</a:t>
            </a:fld>
            <a:endParaRPr lang="es-ES" dirty="0"/>
          </a:p>
        </p:txBody>
      </p:sp>
      <p:sp>
        <p:nvSpPr>
          <p:cNvPr id="8" name="Título 4">
            <a:extLst>
              <a:ext uri="{FF2B5EF4-FFF2-40B4-BE49-F238E27FC236}">
                <a16:creationId xmlns:a16="http://schemas.microsoft.com/office/drawing/2014/main" id="{762922F7-DF25-1167-C795-BE65EA3B5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METODOLOGÍA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26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16CCE5D4-0FF0-4D19-A44F-4657AC34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428" y="207168"/>
            <a:ext cx="8640000" cy="720000"/>
          </a:xfrm>
        </p:spPr>
        <p:txBody>
          <a:bodyPr/>
          <a:lstStyle/>
          <a:p>
            <a:r>
              <a:rPr lang="es-ES" dirty="0"/>
              <a:t>Metodología</a:t>
            </a:r>
            <a:endParaRPr lang="es-PE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FC929C-B9D3-4AA0-B521-36F508AF4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8</a:t>
            </a:fld>
            <a:endParaRPr lang="es-E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A4485A86-0006-8F36-E01F-9AA4C5AC83F1}"/>
                  </a:ext>
                </a:extLst>
              </p14:cNvPr>
              <p14:cNvContentPartPr/>
              <p14:nvPr/>
            </p14:nvContentPartPr>
            <p14:xfrm>
              <a:off x="-1898563" y="115483"/>
              <a:ext cx="360" cy="36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A4485A86-0006-8F36-E01F-9AA4C5AC83F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1902883" y="111163"/>
                <a:ext cx="9000" cy="9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36" name="Diagrama 19">
            <a:extLst>
              <a:ext uri="{FF2B5EF4-FFF2-40B4-BE49-F238E27FC236}">
                <a16:creationId xmlns:a16="http://schemas.microsoft.com/office/drawing/2014/main" id="{5B209FF9-9009-CE4C-A435-ECC80A921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736308"/>
              </p:ext>
            </p:extLst>
          </p:nvPr>
        </p:nvGraphicFramePr>
        <p:xfrm>
          <a:off x="1621054" y="1299859"/>
          <a:ext cx="6838946" cy="324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7" name="Gráfico 21" descr="Diagrama de Venn">
            <a:extLst>
              <a:ext uri="{FF2B5EF4-FFF2-40B4-BE49-F238E27FC236}">
                <a16:creationId xmlns:a16="http://schemas.microsoft.com/office/drawing/2014/main" id="{75D3EACB-8625-7664-CA99-22E65ED2C3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8395" y="2579069"/>
            <a:ext cx="687474" cy="687474"/>
          </a:xfrm>
          <a:prstGeom prst="rect">
            <a:avLst/>
          </a:prstGeom>
        </p:spPr>
      </p:pic>
      <p:pic>
        <p:nvPicPr>
          <p:cNvPr id="38" name="Gráfico 22" descr="Ojo">
            <a:extLst>
              <a:ext uri="{FF2B5EF4-FFF2-40B4-BE49-F238E27FC236}">
                <a16:creationId xmlns:a16="http://schemas.microsoft.com/office/drawing/2014/main" id="{33C35F75-A279-2828-6F2A-1C7D19B42B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38395" y="1436638"/>
            <a:ext cx="687474" cy="687474"/>
          </a:xfrm>
          <a:prstGeom prst="rect">
            <a:avLst/>
          </a:prstGeom>
        </p:spPr>
      </p:pic>
      <p:pic>
        <p:nvPicPr>
          <p:cNvPr id="39" name="Gráfico 23" descr="Tabla">
            <a:extLst>
              <a:ext uri="{FF2B5EF4-FFF2-40B4-BE49-F238E27FC236}">
                <a16:creationId xmlns:a16="http://schemas.microsoft.com/office/drawing/2014/main" id="{CC30C7D9-54E5-853E-313C-B1A812883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38395" y="3721500"/>
            <a:ext cx="687474" cy="68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26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84F07A-BB84-9447-CEF1-7164D095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9</a:t>
            </a:fld>
            <a:endParaRPr lang="es-ES" dirty="0"/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8F8ABDF6-6375-2D2C-08F7-716EFA30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428" y="207168"/>
            <a:ext cx="8640000" cy="720000"/>
          </a:xfrm>
        </p:spPr>
        <p:txBody>
          <a:bodyPr/>
          <a:lstStyle/>
          <a:p>
            <a:r>
              <a:rPr lang="es-ES" dirty="0"/>
              <a:t>Metodología</a:t>
            </a:r>
            <a:endParaRPr lang="es-PE" dirty="0"/>
          </a:p>
        </p:txBody>
      </p:sp>
      <p:graphicFrame>
        <p:nvGraphicFramePr>
          <p:cNvPr id="26" name="Diagrama 19">
            <a:extLst>
              <a:ext uri="{FF2B5EF4-FFF2-40B4-BE49-F238E27FC236}">
                <a16:creationId xmlns:a16="http://schemas.microsoft.com/office/drawing/2014/main" id="{FD88215B-AC90-8139-1922-1CDBD7C319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8256899"/>
              </p:ext>
            </p:extLst>
          </p:nvPr>
        </p:nvGraphicFramePr>
        <p:xfrm>
          <a:off x="1621054" y="1230521"/>
          <a:ext cx="6838946" cy="3210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" name="Gráfico 22" descr="Planta">
            <a:extLst>
              <a:ext uri="{FF2B5EF4-FFF2-40B4-BE49-F238E27FC236}">
                <a16:creationId xmlns:a16="http://schemas.microsoft.com/office/drawing/2014/main" id="{4D8B67C2-6594-6BC9-53EC-9053D4677D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01580" y="3294997"/>
            <a:ext cx="687474" cy="687474"/>
          </a:xfrm>
          <a:prstGeom prst="rect">
            <a:avLst/>
          </a:prstGeom>
        </p:spPr>
      </p:pic>
      <p:pic>
        <p:nvPicPr>
          <p:cNvPr id="28" name="Gráfico 23" descr="Lupa">
            <a:extLst>
              <a:ext uri="{FF2B5EF4-FFF2-40B4-BE49-F238E27FC236}">
                <a16:creationId xmlns:a16="http://schemas.microsoft.com/office/drawing/2014/main" id="{3B5FAF90-6C2B-C0A4-C954-398BAB1F98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01580" y="1680533"/>
            <a:ext cx="687474" cy="68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43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FDC24-085C-EFB1-5A44-6E8DC3EFA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10</a:t>
            </a:fld>
            <a:endParaRPr lang="es-E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9E3CC9-97BF-9030-0AC0-81CCD0252A0F}"/>
              </a:ext>
            </a:extLst>
          </p:cNvPr>
          <p:cNvSpPr txBox="1"/>
          <p:nvPr/>
        </p:nvSpPr>
        <p:spPr>
          <a:xfrm>
            <a:off x="1115238" y="1044407"/>
            <a:ext cx="769875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en-US" sz="110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Formulario</a:t>
            </a:r>
            <a:r>
              <a:rPr lang="en-US" sz="1100" b="0" i="0" dirty="0">
                <a:solidFill>
                  <a:srgbClr val="1D619A"/>
                </a:solidFill>
                <a:latin typeface="Aptos" panose="020B0004020202020204" pitchFamily="34" charset="0"/>
              </a:rPr>
              <a:t> de </a:t>
            </a:r>
            <a:r>
              <a:rPr lang="en-US" sz="110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recolección</a:t>
            </a:r>
            <a:r>
              <a:rPr lang="en-US" sz="1100" b="0" i="0" dirty="0">
                <a:solidFill>
                  <a:srgbClr val="1D619A"/>
                </a:solidFill>
                <a:latin typeface="Aptos" panose="020B0004020202020204" pitchFamily="34" charset="0"/>
              </a:rPr>
              <a:t> de </a:t>
            </a:r>
            <a:r>
              <a:rPr lang="en-US" sz="110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información</a:t>
            </a:r>
            <a:r>
              <a:rPr lang="en-US" sz="1100" b="0" i="0" dirty="0">
                <a:solidFill>
                  <a:srgbClr val="1D619A"/>
                </a:solidFill>
                <a:latin typeface="Aptos" panose="020B0004020202020204" pitchFamily="34" charset="0"/>
              </a:rPr>
              <a:t> a </a:t>
            </a:r>
            <a:r>
              <a:rPr lang="en-US" sz="110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los</a:t>
            </a:r>
            <a:r>
              <a:rPr lang="en-US" sz="110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10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informantes</a:t>
            </a:r>
            <a:r>
              <a:rPr lang="en-US" sz="1100" b="0" i="0" dirty="0">
                <a:solidFill>
                  <a:srgbClr val="1D619A"/>
                </a:solidFill>
                <a:latin typeface="Aptos" panose="020B0004020202020204" pitchFamily="34" charset="0"/>
              </a:rPr>
              <a:t> clave. </a:t>
            </a:r>
            <a:r>
              <a:rPr lang="en-US" sz="1100" dirty="0">
                <a:solidFill>
                  <a:srgbClr val="1D619A"/>
                </a:solidFill>
                <a:latin typeface="Aptos" panose="020B0004020202020204" pitchFamily="34" charset="0"/>
                <a:hlinkClick r:id="rId2"/>
              </a:rPr>
              <a:t>/ https://</a:t>
            </a:r>
            <a:r>
              <a:rPr lang="en-US" sz="1100" dirty="0" err="1">
                <a:solidFill>
                  <a:srgbClr val="1D619A"/>
                </a:solidFill>
                <a:latin typeface="Aptos" panose="020B0004020202020204" pitchFamily="34" charset="0"/>
                <a:hlinkClick r:id="rId2"/>
              </a:rPr>
              <a:t>luiszanchi.com</a:t>
            </a:r>
            <a:r>
              <a:rPr lang="en-US" sz="1100" dirty="0">
                <a:solidFill>
                  <a:srgbClr val="1D619A"/>
                </a:solidFill>
                <a:latin typeface="Aptos" panose="020B0004020202020204" pitchFamily="34" charset="0"/>
                <a:hlinkClick r:id="rId2"/>
              </a:rPr>
              <a:t>/</a:t>
            </a:r>
            <a:r>
              <a:rPr lang="en-US" sz="1100" dirty="0" err="1">
                <a:solidFill>
                  <a:srgbClr val="1D619A"/>
                </a:solidFill>
                <a:latin typeface="Aptos" panose="020B0004020202020204" pitchFamily="34" charset="0"/>
                <a:hlinkClick r:id="rId2"/>
              </a:rPr>
              <a:t>Invitacion</a:t>
            </a:r>
            <a:r>
              <a:rPr lang="en-US" sz="1100" dirty="0">
                <a:solidFill>
                  <a:srgbClr val="1D619A"/>
                </a:solidFill>
                <a:latin typeface="Aptos" panose="020B0004020202020204" pitchFamily="34" charset="0"/>
                <a:hlinkClick r:id="rId2"/>
              </a:rPr>
              <a:t>/420-2/</a:t>
            </a:r>
            <a:endParaRPr lang="en-US" sz="1100" b="0" i="0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05B4C9-BF50-C167-8D68-F6F8C55DEB81}"/>
              </a:ext>
            </a:extLst>
          </p:cNvPr>
          <p:cNvGrpSpPr/>
          <p:nvPr/>
        </p:nvGrpSpPr>
        <p:grpSpPr>
          <a:xfrm>
            <a:off x="1020541" y="1384102"/>
            <a:ext cx="7102917" cy="3379988"/>
            <a:chOff x="818230" y="1328205"/>
            <a:chExt cx="7102917" cy="33799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66E684-095F-80D9-2FA5-6653E5935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8230" y="1328206"/>
              <a:ext cx="2141398" cy="337998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A087D04-A60F-98E7-4EF0-3AFFA0948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5881285" y="1328206"/>
              <a:ext cx="2039862" cy="337998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8830FA9-3320-953F-BA31-D69C3B1AB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3356931" y="1328205"/>
              <a:ext cx="2123309" cy="3358747"/>
            </a:xfrm>
            <a:prstGeom prst="rect">
              <a:avLst/>
            </a:prstGeom>
          </p:spPr>
        </p:pic>
      </p:grpSp>
      <p:sp>
        <p:nvSpPr>
          <p:cNvPr id="20" name="Título 5">
            <a:extLst>
              <a:ext uri="{FF2B5EF4-FFF2-40B4-BE49-F238E27FC236}">
                <a16:creationId xmlns:a16="http://schemas.microsoft.com/office/drawing/2014/main" id="{4B499FF7-35FE-C603-07BC-DD71A932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428" y="207168"/>
            <a:ext cx="8640000" cy="720000"/>
          </a:xfrm>
        </p:spPr>
        <p:txBody>
          <a:bodyPr/>
          <a:lstStyle/>
          <a:p>
            <a:r>
              <a:rPr lang="es-ES" dirty="0"/>
              <a:t>Metodología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88527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72164-A961-4A3E-E843-4B37B61B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11</a:t>
            </a:fld>
            <a:endParaRPr lang="es-E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60B028-C1BC-71F3-936A-617E2487E9BF}"/>
              </a:ext>
            </a:extLst>
          </p:cNvPr>
          <p:cNvGrpSpPr/>
          <p:nvPr/>
        </p:nvGrpSpPr>
        <p:grpSpPr>
          <a:xfrm>
            <a:off x="581760" y="2245070"/>
            <a:ext cx="8094240" cy="2092836"/>
            <a:chOff x="365760" y="2550227"/>
            <a:chExt cx="8412480" cy="217512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3934FEF-AE81-4EFC-CBF3-CD4BEA0EAD40}"/>
                </a:ext>
              </a:extLst>
            </p:cNvPr>
            <p:cNvSpPr/>
            <p:nvPr/>
          </p:nvSpPr>
          <p:spPr>
            <a:xfrm>
              <a:off x="365760" y="2550227"/>
              <a:ext cx="2682240" cy="2175120"/>
            </a:xfrm>
            <a:prstGeom prst="roundRect">
              <a:avLst>
                <a:gd name="adj" fmla="val 6000"/>
              </a:avLst>
            </a:prstGeom>
            <a:solidFill>
              <a:srgbClr val="E7F1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767F6F7-F2A7-5C4B-AE4B-34125DB49BCE}"/>
                </a:ext>
              </a:extLst>
            </p:cNvPr>
            <p:cNvSpPr/>
            <p:nvPr/>
          </p:nvSpPr>
          <p:spPr>
            <a:xfrm>
              <a:off x="571500" y="2755967"/>
              <a:ext cx="502920" cy="5029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sz="1800" b="1" dirty="0">
                  <a:solidFill>
                    <a:srgbClr val="FFFFFF"/>
                  </a:solidFill>
                  <a:latin typeface="Calibri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2EF025-BB55-CFAF-E101-0499831A79BD}"/>
                </a:ext>
              </a:extLst>
            </p:cNvPr>
            <p:cNvSpPr txBox="1"/>
            <p:nvPr/>
          </p:nvSpPr>
          <p:spPr>
            <a:xfrm>
              <a:off x="594360" y="3373187"/>
              <a:ext cx="2225040" cy="1187505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1" i="0" dirty="0">
                  <a:solidFill>
                    <a:srgbClr val="47AA4C"/>
                  </a:solidFill>
                  <a:latin typeface="Aptos" panose="020B0004020202020204" pitchFamily="34" charset="0"/>
                </a:rPr>
                <a:t>FASE 1</a:t>
              </a:r>
            </a:p>
            <a:p>
              <a:pPr algn="l">
                <a:spcAft>
                  <a:spcPts val="400"/>
                </a:spcAft>
              </a:pPr>
              <a:r>
                <a:rPr sz="1600" b="1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Diagnóstico</a:t>
              </a:r>
              <a:endParaRPr sz="1600" b="1" i="0" dirty="0">
                <a:solidFill>
                  <a:srgbClr val="1D619A"/>
                </a:solidFill>
                <a:latin typeface="Aptos" panose="020B0004020202020204" pitchFamily="34" charset="0"/>
              </a:endParaRPr>
            </a:p>
            <a:p>
              <a:pPr algn="l">
                <a:spcAft>
                  <a:spcPts val="400"/>
                </a:spcAft>
              </a:pP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Formulario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de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recolección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de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información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a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los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informantes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clave.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06E30828-4A72-BF8A-4D7A-2923C664A85E}"/>
                </a:ext>
              </a:extLst>
            </p:cNvPr>
            <p:cNvSpPr/>
            <p:nvPr/>
          </p:nvSpPr>
          <p:spPr>
            <a:xfrm>
              <a:off x="3230880" y="2550227"/>
              <a:ext cx="2682240" cy="2175120"/>
            </a:xfrm>
            <a:prstGeom prst="roundRect">
              <a:avLst>
                <a:gd name="adj" fmla="val 6000"/>
              </a:avLst>
            </a:prstGeom>
            <a:solidFill>
              <a:srgbClr val="E7F1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573A01E-7B06-2865-6D82-B8DE9D1F912B}"/>
                </a:ext>
              </a:extLst>
            </p:cNvPr>
            <p:cNvSpPr/>
            <p:nvPr/>
          </p:nvSpPr>
          <p:spPr>
            <a:xfrm>
              <a:off x="3436620" y="2755967"/>
              <a:ext cx="502920" cy="5029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sz="1800" b="1">
                  <a:solidFill>
                    <a:srgbClr val="FFFFFF"/>
                  </a:solidFill>
                  <a:latin typeface="Calibri"/>
                </a:rPr>
                <a:t>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E4DA9B-842A-18D8-001D-6C274E8E26A1}"/>
                </a:ext>
              </a:extLst>
            </p:cNvPr>
            <p:cNvSpPr txBox="1"/>
            <p:nvPr/>
          </p:nvSpPr>
          <p:spPr>
            <a:xfrm>
              <a:off x="3459480" y="3373187"/>
              <a:ext cx="2225040" cy="99514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1" i="0" dirty="0">
                  <a:solidFill>
                    <a:srgbClr val="47AA4C"/>
                  </a:solidFill>
                  <a:latin typeface="Aptos" panose="020B0004020202020204" pitchFamily="34" charset="0"/>
                </a:rPr>
                <a:t>FASE 2</a:t>
              </a:r>
            </a:p>
            <a:p>
              <a:pPr algn="l">
                <a:spcAft>
                  <a:spcPts val="400"/>
                </a:spcAft>
              </a:pPr>
              <a:r>
                <a:rPr sz="1600" b="1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Preproducción</a:t>
              </a:r>
              <a:endParaRPr sz="1600" b="1" i="0" dirty="0">
                <a:solidFill>
                  <a:srgbClr val="1D619A"/>
                </a:solidFill>
                <a:latin typeface="Aptos" panose="020B0004020202020204" pitchFamily="34" charset="0"/>
              </a:endParaRPr>
            </a:p>
            <a:p>
              <a:pPr algn="l">
                <a:spcAft>
                  <a:spcPts val="400"/>
                </a:spcAft>
              </a:pP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Guion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técnico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, storyboard y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línea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 </a:t>
              </a:r>
              <a:r>
                <a:rPr sz="1250" b="0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gráfica</a:t>
              </a: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.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8D27866-4E3B-9068-81A2-DD2729E59909}"/>
                </a:ext>
              </a:extLst>
            </p:cNvPr>
            <p:cNvSpPr/>
            <p:nvPr/>
          </p:nvSpPr>
          <p:spPr>
            <a:xfrm>
              <a:off x="6096000" y="2550227"/>
              <a:ext cx="2682240" cy="2175120"/>
            </a:xfrm>
            <a:prstGeom prst="roundRect">
              <a:avLst>
                <a:gd name="adj" fmla="val 6000"/>
              </a:avLst>
            </a:prstGeom>
            <a:solidFill>
              <a:srgbClr val="E7F1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4047A45-0CE0-12D9-5B61-CC323BA988A8}"/>
                </a:ext>
              </a:extLst>
            </p:cNvPr>
            <p:cNvSpPr/>
            <p:nvPr/>
          </p:nvSpPr>
          <p:spPr>
            <a:xfrm>
              <a:off x="6301740" y="2755967"/>
              <a:ext cx="502920" cy="50292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sz="1800" b="1">
                  <a:solidFill>
                    <a:srgbClr val="FFFFFF"/>
                  </a:solidFill>
                  <a:latin typeface="Calibri"/>
                </a:rPr>
                <a:t>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E39C79-7AFE-9FFB-2A79-2062A55BEB7A}"/>
                </a:ext>
              </a:extLst>
            </p:cNvPr>
            <p:cNvSpPr txBox="1"/>
            <p:nvPr/>
          </p:nvSpPr>
          <p:spPr>
            <a:xfrm>
              <a:off x="6324600" y="3373187"/>
              <a:ext cx="2225040" cy="995144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l">
                <a:spcAft>
                  <a:spcPts val="400"/>
                </a:spcAft>
              </a:pPr>
              <a:r>
                <a:rPr sz="1100" b="1" i="0" dirty="0">
                  <a:solidFill>
                    <a:srgbClr val="47AA4C"/>
                  </a:solidFill>
                  <a:latin typeface="Aptos" panose="020B0004020202020204" pitchFamily="34" charset="0"/>
                </a:rPr>
                <a:t>FASE 3</a:t>
              </a:r>
            </a:p>
            <a:p>
              <a:pPr algn="l">
                <a:spcAft>
                  <a:spcPts val="400"/>
                </a:spcAft>
              </a:pPr>
              <a:r>
                <a:rPr sz="1600" b="1" i="0" dirty="0" err="1">
                  <a:solidFill>
                    <a:srgbClr val="1D619A"/>
                  </a:solidFill>
                  <a:latin typeface="Aptos" panose="020B0004020202020204" pitchFamily="34" charset="0"/>
                </a:rPr>
                <a:t>Producción</a:t>
              </a:r>
              <a:endParaRPr sz="1600" b="1" i="0" dirty="0">
                <a:solidFill>
                  <a:srgbClr val="1D619A"/>
                </a:solidFill>
                <a:latin typeface="Aptos" panose="020B0004020202020204" pitchFamily="34" charset="0"/>
              </a:endParaRPr>
            </a:p>
            <a:p>
              <a:pPr algn="l">
                <a:spcAft>
                  <a:spcPts val="400"/>
                </a:spcAft>
              </a:pPr>
              <a:r>
                <a:rPr sz="1250" b="0" i="0" dirty="0">
                  <a:solidFill>
                    <a:srgbClr val="1D619A"/>
                  </a:solidFill>
                  <a:latin typeface="Aptos" panose="020B0004020202020204" pitchFamily="34" charset="0"/>
                </a:rPr>
                <a:t>Adobe Illustrator, After Effects y Element 3D.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14C4F288-C755-3188-5566-1400DB72C0D2}"/>
                </a:ext>
              </a:extLst>
            </p:cNvPr>
            <p:cNvSpPr/>
            <p:nvPr/>
          </p:nvSpPr>
          <p:spPr>
            <a:xfrm>
              <a:off x="2781908" y="2906458"/>
              <a:ext cx="392965" cy="256938"/>
            </a:xfrm>
            <a:prstGeom prst="rightArrow">
              <a:avLst/>
            </a:prstGeom>
            <a:solidFill>
              <a:srgbClr val="1D61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5EB32E39-6AEE-82B9-258A-F13A83C289FB}"/>
                </a:ext>
              </a:extLst>
            </p:cNvPr>
            <p:cNvSpPr/>
            <p:nvPr/>
          </p:nvSpPr>
          <p:spPr>
            <a:xfrm>
              <a:off x="5649799" y="2906458"/>
              <a:ext cx="392965" cy="256938"/>
            </a:xfrm>
            <a:prstGeom prst="rightArrow">
              <a:avLst/>
            </a:prstGeom>
            <a:solidFill>
              <a:srgbClr val="1D61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47E62FE-9327-DA73-CBF5-B58214804AA3}"/>
              </a:ext>
            </a:extLst>
          </p:cNvPr>
          <p:cNvSpPr txBox="1"/>
          <p:nvPr/>
        </p:nvSpPr>
        <p:spPr>
          <a:xfrm>
            <a:off x="707609" y="1613307"/>
            <a:ext cx="7459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1D619A"/>
                </a:solidFill>
                <a:latin typeface="Aptos" panose="020B0004020202020204" pitchFamily="34" charset="0"/>
              </a:rPr>
              <a:t>Fases de investigación realizadas</a:t>
            </a:r>
            <a:endParaRPr lang="es-PE" sz="1800" b="1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sp>
        <p:nvSpPr>
          <p:cNvPr id="28" name="Título 5">
            <a:extLst>
              <a:ext uri="{FF2B5EF4-FFF2-40B4-BE49-F238E27FC236}">
                <a16:creationId xmlns:a16="http://schemas.microsoft.com/office/drawing/2014/main" id="{C21B1480-EA17-5C87-079C-9851EC8CAC52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Metodología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872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50AAE-B52B-AEF3-FF45-54494E148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5503FBD2-4D57-A4F9-ACEF-5AB13BC4B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6" name="TextBox 5"/>
          <p:cNvSpPr txBox="1"/>
          <p:nvPr/>
        </p:nvSpPr>
        <p:spPr>
          <a:xfrm>
            <a:off x="365760" y="1512885"/>
            <a:ext cx="84124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Fase 1 – </a:t>
            </a: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Diagnóstico</a:t>
            </a: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: </a:t>
            </a: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hallazgos</a:t>
            </a: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principales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" y="2015805"/>
            <a:ext cx="4091940" cy="192024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E7F1E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" y="2198685"/>
            <a:ext cx="457200" cy="457200"/>
          </a:xfrm>
          <a:prstGeom prst="ellipse">
            <a:avLst/>
          </a:prstGeom>
          <a:solidFill>
            <a:srgbClr val="1D6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793045"/>
            <a:ext cx="363474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 dirty="0">
                <a:solidFill>
                  <a:srgbClr val="1D619A"/>
                </a:solidFill>
                <a:latin typeface="Aptos" panose="020B0004020202020204" pitchFamily="34" charset="0"/>
              </a:rPr>
              <a:t>COINCIDENCIAS</a:t>
            </a:r>
          </a:p>
          <a:p>
            <a:pPr>
              <a:spcAft>
                <a:spcPts val="600"/>
              </a:spcAft>
            </a:pP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Mensaje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centrado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en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la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capacidad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técnica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, la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oferta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de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servicios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y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una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amplia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200" dirty="0" err="1">
                <a:solidFill>
                  <a:srgbClr val="1D619A"/>
                </a:solidFill>
                <a:latin typeface="Aptos" panose="020B0004020202020204" pitchFamily="34" charset="0"/>
              </a:rPr>
              <a:t>difusión</a:t>
            </a:r>
            <a:r>
              <a:rPr lang="en-US" sz="1200" dirty="0">
                <a:solidFill>
                  <a:srgbClr val="1D619A"/>
                </a:solidFill>
                <a:latin typeface="Aptos" panose="020B0004020202020204" pitchFamily="34" charset="0"/>
              </a:rPr>
              <a:t> digital</a:t>
            </a:r>
            <a:r>
              <a:rPr sz="1300" b="0" i="0" dirty="0">
                <a:solidFill>
                  <a:srgbClr val="1D619A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86300" y="2015805"/>
            <a:ext cx="4091940" cy="1920240"/>
          </a:xfrm>
          <a:prstGeom prst="roundRect">
            <a:avLst>
              <a:gd name="adj" fmla="val 6000"/>
            </a:avLst>
          </a:prstGeom>
          <a:solidFill>
            <a:srgbClr val="FDE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869180" y="2198685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4900" y="2793045"/>
            <a:ext cx="363474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 dirty="0">
                <a:solidFill>
                  <a:srgbClr val="F1912D"/>
                </a:solidFill>
                <a:latin typeface="Calibri"/>
              </a:rPr>
              <a:t>DIVERGENCIAS</a:t>
            </a:r>
          </a:p>
          <a:p>
            <a:pPr algn="l">
              <a:spcAft>
                <a:spcPts val="600"/>
              </a:spcAft>
            </a:pPr>
            <a:r>
              <a:rPr sz="1300" b="0" i="0" dirty="0">
                <a:solidFill>
                  <a:srgbClr val="1D619A"/>
                </a:solidFill>
                <a:latin typeface="Calibri"/>
              </a:rPr>
              <a:t>Tono (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innovador</a:t>
            </a:r>
            <a:r>
              <a:rPr lang="en-US" sz="1300" b="0" i="0" dirty="0" err="1">
                <a:solidFill>
                  <a:srgbClr val="1D619A"/>
                </a:solidFill>
                <a:latin typeface="Calibri"/>
              </a:rPr>
              <a:t>-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futurista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vs.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técnico-científico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), </a:t>
            </a:r>
            <a:r>
              <a:rPr lang="en-US" sz="1300" b="0" i="0" dirty="0">
                <a:solidFill>
                  <a:srgbClr val="1D619A"/>
                </a:solidFill>
                <a:latin typeface="Calibri"/>
              </a:rPr>
              <a:t>la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prioridad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de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los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centros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e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involucramiento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en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 la </a:t>
            </a:r>
            <a:r>
              <a:rPr sz="1300" b="0" i="0" dirty="0" err="1">
                <a:solidFill>
                  <a:srgbClr val="1D619A"/>
                </a:solidFill>
                <a:latin typeface="Calibri"/>
              </a:rPr>
              <a:t>validación</a:t>
            </a:r>
            <a:r>
              <a:rPr lang="en-US" sz="1300" b="0" i="0" dirty="0">
                <a:solidFill>
                  <a:srgbClr val="1D619A"/>
                </a:solidFill>
                <a:latin typeface="Calibri"/>
              </a:rPr>
              <a:t> del </a:t>
            </a:r>
            <a:r>
              <a:rPr lang="en-US" sz="1300" b="0" i="0" dirty="0" err="1">
                <a:solidFill>
                  <a:srgbClr val="1D619A"/>
                </a:solidFill>
                <a:latin typeface="Calibri"/>
              </a:rPr>
              <a:t>contenido</a:t>
            </a:r>
            <a:r>
              <a:rPr sz="1300" b="0" i="0" dirty="0">
                <a:solidFill>
                  <a:srgbClr val="1D619A"/>
                </a:solidFill>
                <a:latin typeface="Calibr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4073205"/>
            <a:ext cx="841248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1" dirty="0" err="1">
                <a:solidFill>
                  <a:srgbClr val="92ACB8"/>
                </a:solidFill>
                <a:latin typeface="Calibri"/>
              </a:rPr>
              <a:t>Estas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divergencias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definieron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directamente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las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decisiones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de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guion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</a:t>
            </a:r>
            <a:r>
              <a:rPr sz="1250" b="0" i="1" dirty="0" err="1">
                <a:solidFill>
                  <a:srgbClr val="92ACB8"/>
                </a:solidFill>
                <a:latin typeface="Calibri"/>
              </a:rPr>
              <a:t>en</a:t>
            </a:r>
            <a:r>
              <a:rPr sz="1250" b="0" i="1" dirty="0">
                <a:solidFill>
                  <a:srgbClr val="92ACB8"/>
                </a:solidFill>
                <a:latin typeface="Calibri"/>
              </a:rPr>
              <a:t> la Fase 2.</a:t>
            </a:r>
          </a:p>
        </p:txBody>
      </p:sp>
      <p:sp>
        <p:nvSpPr>
          <p:cNvPr id="17" name="Título 5">
            <a:extLst>
              <a:ext uri="{FF2B5EF4-FFF2-40B4-BE49-F238E27FC236}">
                <a16:creationId xmlns:a16="http://schemas.microsoft.com/office/drawing/2014/main" id="{9ECC5602-11BB-AC17-4298-3666E436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428" y="207168"/>
            <a:ext cx="8640000" cy="720000"/>
          </a:xfrm>
        </p:spPr>
        <p:txBody>
          <a:bodyPr/>
          <a:lstStyle/>
          <a:p>
            <a:r>
              <a:rPr lang="es-ES" dirty="0"/>
              <a:t>Metodología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25687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13</a:t>
            </a:fld>
            <a:endParaRPr lang="es-ES" dirty="0"/>
          </a:p>
        </p:txBody>
      </p:sp>
      <p:sp>
        <p:nvSpPr>
          <p:cNvPr id="7" name="TextBox 6"/>
          <p:cNvSpPr txBox="1"/>
          <p:nvPr/>
        </p:nvSpPr>
        <p:spPr>
          <a:xfrm>
            <a:off x="371447" y="1955751"/>
            <a:ext cx="8412480" cy="2410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00" dirty="0">
                <a:solidFill>
                  <a:srgbClr val="92ACB8"/>
                </a:solidFill>
                <a:latin typeface="Calibri"/>
              </a:rPr>
              <a:t>Toma real de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dron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+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gráficos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animados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3D.</a:t>
            </a: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00" dirty="0">
                <a:solidFill>
                  <a:srgbClr val="92ACB8"/>
                </a:solidFill>
                <a:latin typeface="Calibri"/>
              </a:rPr>
              <a:t>Orden: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prioridad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comunicacional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(Suelo y Agua) y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proximidad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física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entre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centros</a:t>
            </a:r>
            <a:r>
              <a:rPr sz="1300" dirty="0">
                <a:solidFill>
                  <a:srgbClr val="92ACB8"/>
                </a:solidFill>
                <a:latin typeface="Calibri"/>
              </a:rPr>
              <a:t>.</a:t>
            </a: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300" dirty="0">
              <a:solidFill>
                <a:srgbClr val="92ACB8"/>
              </a:solidFill>
              <a:latin typeface="Calibri"/>
            </a:endParaRP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00" dirty="0">
                <a:solidFill>
                  <a:srgbClr val="92ACB8"/>
                </a:solidFill>
                <a:latin typeface="Calibri"/>
              </a:rPr>
              <a:t> </a:t>
            </a:r>
            <a:r>
              <a:rPr lang="en-US" sz="1300" dirty="0">
                <a:solidFill>
                  <a:srgbClr val="92ACB8"/>
                </a:solidFill>
                <a:latin typeface="Calibri"/>
              </a:rPr>
              <a:t>Video </a:t>
            </a:r>
            <a:r>
              <a:rPr lang="en-US" sz="1300" dirty="0" err="1">
                <a:solidFill>
                  <a:srgbClr val="92ACB8"/>
                </a:solidFill>
                <a:latin typeface="Calibri"/>
              </a:rPr>
              <a:t>en</a:t>
            </a:r>
            <a:r>
              <a:rPr lang="en-US" sz="1300" dirty="0">
                <a:solidFill>
                  <a:srgbClr val="92ACB8"/>
                </a:solidFill>
                <a:latin typeface="Calibri"/>
              </a:rPr>
              <a:t> t</a:t>
            </a:r>
            <a:r>
              <a:rPr sz="1300" dirty="0">
                <a:solidFill>
                  <a:srgbClr val="92ACB8"/>
                </a:solidFill>
                <a:latin typeface="Calibri"/>
              </a:rPr>
              <a:t>ono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híbrido</a:t>
            </a:r>
            <a:r>
              <a:rPr sz="1300" dirty="0">
                <a:solidFill>
                  <a:srgbClr val="92ACB8"/>
                </a:solidFill>
                <a:latin typeface="Calibri"/>
              </a:rPr>
              <a:t>: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innovador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y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técnico-científico</a:t>
            </a:r>
            <a:r>
              <a:rPr sz="1300" dirty="0">
                <a:solidFill>
                  <a:srgbClr val="92ACB8"/>
                </a:solidFill>
                <a:latin typeface="Calibri"/>
              </a:rPr>
              <a:t> </a:t>
            </a:r>
            <a:r>
              <a:rPr sz="1300" dirty="0" err="1">
                <a:solidFill>
                  <a:srgbClr val="92ACB8"/>
                </a:solidFill>
                <a:latin typeface="Calibri"/>
              </a:rPr>
              <a:t>riguroso</a:t>
            </a:r>
            <a:r>
              <a:rPr sz="1300" dirty="0">
                <a:solidFill>
                  <a:srgbClr val="92ACB8"/>
                </a:solidFill>
                <a:latin typeface="Calibri"/>
              </a:rPr>
              <a:t>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1949D9D-35CC-0F4B-1443-6871FA490C9A}"/>
              </a:ext>
            </a:extLst>
          </p:cNvPr>
          <p:cNvGrpSpPr/>
          <p:nvPr/>
        </p:nvGrpSpPr>
        <p:grpSpPr>
          <a:xfrm>
            <a:off x="751298" y="2783202"/>
            <a:ext cx="7149395" cy="1114897"/>
            <a:chOff x="252000" y="3307451"/>
            <a:chExt cx="7149395" cy="1114897"/>
          </a:xfrm>
        </p:grpSpPr>
        <p:pic>
          <p:nvPicPr>
            <p:cNvPr id="8" name="Picture 7" descr="Logo-suel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2000" y="3307451"/>
              <a:ext cx="1726866" cy="438912"/>
            </a:xfrm>
            <a:prstGeom prst="rect">
              <a:avLst/>
            </a:prstGeom>
          </p:spPr>
        </p:pic>
        <p:pic>
          <p:nvPicPr>
            <p:cNvPr id="10" name="Picture 9" descr="Logo-fitotecnia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1036" y="3307451"/>
              <a:ext cx="1726866" cy="438912"/>
            </a:xfrm>
            <a:prstGeom prst="rect">
              <a:avLst/>
            </a:prstGeom>
          </p:spPr>
        </p:pic>
        <p:pic>
          <p:nvPicPr>
            <p:cNvPr id="12" name="Picture 11" descr="Logo-innovacion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50073" y="3307451"/>
              <a:ext cx="1726866" cy="438912"/>
            </a:xfrm>
            <a:prstGeom prst="rect">
              <a:avLst/>
            </a:prstGeom>
          </p:spPr>
        </p:pic>
        <p:pic>
          <p:nvPicPr>
            <p:cNvPr id="14" name="Picture 13" descr="Logo-veterinaria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76939" y="3307451"/>
              <a:ext cx="1724456" cy="438912"/>
            </a:xfrm>
            <a:prstGeom prst="rect">
              <a:avLst/>
            </a:prstGeom>
          </p:spPr>
        </p:pic>
        <p:pic>
          <p:nvPicPr>
            <p:cNvPr id="16" name="Picture 15" descr="Logo-agroindustria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5760" y="3983436"/>
              <a:ext cx="1726866" cy="438912"/>
            </a:xfrm>
            <a:prstGeom prst="rect">
              <a:avLst/>
            </a:prstGeom>
          </p:spPr>
        </p:pic>
        <p:pic>
          <p:nvPicPr>
            <p:cNvPr id="18" name="Picture 17" descr="Logo-mecanizacion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157916" y="3983436"/>
              <a:ext cx="1726866" cy="438912"/>
            </a:xfrm>
            <a:prstGeom prst="rect">
              <a:avLst/>
            </a:prstGeom>
          </p:spPr>
        </p:pic>
        <p:pic>
          <p:nvPicPr>
            <p:cNvPr id="20" name="Picture 19" descr="Logo-genetica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55387" y="3983436"/>
              <a:ext cx="1726866" cy="438912"/>
            </a:xfrm>
            <a:prstGeom prst="rect">
              <a:avLst/>
            </a:prstGeom>
          </p:spPr>
        </p:pic>
      </p:grpSp>
      <p:sp>
        <p:nvSpPr>
          <p:cNvPr id="3" name="Título 5">
            <a:extLst>
              <a:ext uri="{FF2B5EF4-FFF2-40B4-BE49-F238E27FC236}">
                <a16:creationId xmlns:a16="http://schemas.microsoft.com/office/drawing/2014/main" id="{07799DBA-B346-F079-590A-1C2BB3108840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Metodología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FB5BE2-CB80-7D76-31FE-F746A770FCD9}"/>
              </a:ext>
            </a:extLst>
          </p:cNvPr>
          <p:cNvSpPr txBox="1"/>
          <p:nvPr/>
        </p:nvSpPr>
        <p:spPr>
          <a:xfrm>
            <a:off x="365760" y="1512885"/>
            <a:ext cx="84124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Fase </a:t>
            </a:r>
            <a:r>
              <a:rPr lang="en-US"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2</a:t>
            </a: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 – </a:t>
            </a:r>
            <a:r>
              <a:rPr lang="en-US"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Preproducción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372DE2-CCF5-A857-9139-BBC9A55E8967}"/>
              </a:ext>
            </a:extLst>
          </p:cNvPr>
          <p:cNvSpPr txBox="1"/>
          <p:nvPr/>
        </p:nvSpPr>
        <p:spPr>
          <a:xfrm>
            <a:off x="627017" y="2783202"/>
            <a:ext cx="248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1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FF0D1AB-D05B-28FC-703E-8DDA429916E2}"/>
              </a:ext>
            </a:extLst>
          </p:cNvPr>
          <p:cNvSpPr txBox="1"/>
          <p:nvPr/>
        </p:nvSpPr>
        <p:spPr>
          <a:xfrm>
            <a:off x="2575361" y="2783202"/>
            <a:ext cx="13147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2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BAEF36-C3DD-A69D-6AA9-6648F61C3AEE}"/>
              </a:ext>
            </a:extLst>
          </p:cNvPr>
          <p:cNvSpPr txBox="1"/>
          <p:nvPr/>
        </p:nvSpPr>
        <p:spPr>
          <a:xfrm>
            <a:off x="4424397" y="2783202"/>
            <a:ext cx="248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3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AE7D84-C0C2-21C9-5E3F-644B058F29CC}"/>
              </a:ext>
            </a:extLst>
          </p:cNvPr>
          <p:cNvSpPr txBox="1"/>
          <p:nvPr/>
        </p:nvSpPr>
        <p:spPr>
          <a:xfrm>
            <a:off x="6079040" y="2783202"/>
            <a:ext cx="248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4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07BBBB5-02F5-4363-CAC0-87BFEF86E677}"/>
              </a:ext>
            </a:extLst>
          </p:cNvPr>
          <p:cNvSpPr txBox="1"/>
          <p:nvPr/>
        </p:nvSpPr>
        <p:spPr>
          <a:xfrm>
            <a:off x="627017" y="3456970"/>
            <a:ext cx="248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5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818BCF-025C-F4E3-0D28-C41BE4B3FADB}"/>
              </a:ext>
            </a:extLst>
          </p:cNvPr>
          <p:cNvSpPr txBox="1"/>
          <p:nvPr/>
        </p:nvSpPr>
        <p:spPr>
          <a:xfrm>
            <a:off x="2582237" y="3456970"/>
            <a:ext cx="13147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6</a:t>
            </a:r>
            <a:endParaRPr lang="en-US" dirty="0">
              <a:solidFill>
                <a:srgbClr val="F1912D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AB8F46D-2579-B8A2-70D5-E53C7D46BDEA}"/>
              </a:ext>
            </a:extLst>
          </p:cNvPr>
          <p:cNvSpPr txBox="1"/>
          <p:nvPr/>
        </p:nvSpPr>
        <p:spPr>
          <a:xfrm>
            <a:off x="4428997" y="3456970"/>
            <a:ext cx="2485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F1912D"/>
                </a:solidFill>
                <a:latin typeface="Aptos" panose="020B0004020202020204" pitchFamily="34" charset="0"/>
              </a:rPr>
              <a:t>7</a:t>
            </a:r>
            <a:endParaRPr lang="en-US" dirty="0">
              <a:solidFill>
                <a:srgbClr val="F1912D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CA24EBE-DCE5-0A7A-2F4F-AE6543482366}"/>
              </a:ext>
            </a:extLst>
          </p:cNvPr>
          <p:cNvSpPr/>
          <p:nvPr/>
        </p:nvSpPr>
        <p:spPr>
          <a:xfrm>
            <a:off x="0" y="1836050"/>
            <a:ext cx="9144000" cy="2656972"/>
          </a:xfrm>
          <a:prstGeom prst="rect">
            <a:avLst/>
          </a:prstGeom>
          <a:solidFill>
            <a:srgbClr val="E7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14</a:t>
            </a:fld>
            <a:endParaRPr lang="es-ES" dirty="0"/>
          </a:p>
        </p:txBody>
      </p:sp>
      <p:sp>
        <p:nvSpPr>
          <p:cNvPr id="7" name="TextBox 6"/>
          <p:cNvSpPr txBox="1"/>
          <p:nvPr/>
        </p:nvSpPr>
        <p:spPr>
          <a:xfrm>
            <a:off x="5577915" y="2744932"/>
            <a:ext cx="327809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Duración</a:t>
            </a:r>
            <a:r>
              <a:rPr sz="1300" dirty="0">
                <a:solidFill>
                  <a:srgbClr val="92ACB8"/>
                </a:solidFill>
                <a:latin typeface="Aptos" panose="020B0004020202020204" pitchFamily="34" charset="0"/>
              </a:rPr>
              <a:t>: 2 min 30 s  </a:t>
            </a:r>
            <a:endParaRPr lang="en-US" sz="1300" dirty="0">
              <a:solidFill>
                <a:srgbClr val="92ACB8"/>
              </a:solidFill>
              <a:latin typeface="Aptos" panose="020B00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Resolución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: 1920×1080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px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, 16:9, 30 fps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Tomas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aéreas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+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animación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3D </a:t>
            </a:r>
          </a:p>
          <a:p>
            <a:pPr>
              <a:spcAft>
                <a:spcPts val="600"/>
              </a:spcAft>
            </a:pP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       +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sonido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y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musicalización</a:t>
            </a:r>
            <a:endParaRPr lang="en-US" sz="1300" dirty="0">
              <a:solidFill>
                <a:srgbClr val="92ACB8"/>
              </a:solidFill>
              <a:latin typeface="Aptos" panose="020B0004020202020204" pitchFamily="34" charset="0"/>
            </a:endParaRPr>
          </a:p>
        </p:txBody>
      </p:sp>
      <p:pic>
        <p:nvPicPr>
          <p:cNvPr id="8" name="Parque tecnologico agropecuario 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5760" y="1836050"/>
            <a:ext cx="5093139" cy="26569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CE2AE6-0CA3-2366-AED7-D9319DCF95B8}"/>
              </a:ext>
            </a:extLst>
          </p:cNvPr>
          <p:cNvSpPr txBox="1"/>
          <p:nvPr/>
        </p:nvSpPr>
        <p:spPr>
          <a:xfrm>
            <a:off x="365760" y="1512885"/>
            <a:ext cx="84124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Fase </a:t>
            </a:r>
            <a:r>
              <a:rPr lang="en-US"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3</a:t>
            </a: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 – </a:t>
            </a:r>
            <a:r>
              <a:rPr lang="en-US"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Producción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sp>
        <p:nvSpPr>
          <p:cNvPr id="9" name="Título 5">
            <a:extLst>
              <a:ext uri="{FF2B5EF4-FFF2-40B4-BE49-F238E27FC236}">
                <a16:creationId xmlns:a16="http://schemas.microsoft.com/office/drawing/2014/main" id="{EDA7F241-3780-BC39-F332-86EFC884D6B5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Metodología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B134F0-47D3-2C0B-9DDA-D7D4B1629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15</a:t>
            </a:fld>
            <a:endParaRPr lang="es-ES" dirty="0"/>
          </a:p>
        </p:txBody>
      </p:sp>
      <p:sp>
        <p:nvSpPr>
          <p:cNvPr id="7" name="Título 4">
            <a:extLst>
              <a:ext uri="{FF2B5EF4-FFF2-40B4-BE49-F238E27FC236}">
                <a16:creationId xmlns:a16="http://schemas.microsoft.com/office/drawing/2014/main" id="{4197498E-CE5F-5DD0-30B2-C833BAEE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RESULTADOS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908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A9D781-38BF-FD45-9BD1-0DFFE6FEA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16</a:t>
            </a:fld>
            <a:endParaRPr lang="es-ES" dirty="0"/>
          </a:p>
        </p:txBody>
      </p:sp>
      <p:sp>
        <p:nvSpPr>
          <p:cNvPr id="3" name="Título 5">
            <a:extLst>
              <a:ext uri="{FF2B5EF4-FFF2-40B4-BE49-F238E27FC236}">
                <a16:creationId xmlns:a16="http://schemas.microsoft.com/office/drawing/2014/main" id="{167BA4D4-0AFD-334A-7F37-18D676847917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Resultados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792B9-C724-DEBD-96BC-986161C2EF0E}"/>
              </a:ext>
            </a:extLst>
          </p:cNvPr>
          <p:cNvSpPr txBox="1"/>
          <p:nvPr/>
        </p:nvSpPr>
        <p:spPr>
          <a:xfrm>
            <a:off x="1005838" y="1340661"/>
            <a:ext cx="7772401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 dirty="0">
                <a:solidFill>
                  <a:srgbClr val="1D619A"/>
                </a:solidFill>
                <a:latin typeface="Aptos" panose="020B0004020202020204" pitchFamily="34" charset="0"/>
              </a:rPr>
              <a:t>¿</a:t>
            </a:r>
            <a:r>
              <a:rPr sz="18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Qué</a:t>
            </a:r>
            <a:r>
              <a:rPr sz="1800" b="1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lang="en-US" sz="1800" b="1" i="0" dirty="0">
                <a:solidFill>
                  <a:srgbClr val="1D619A"/>
                </a:solidFill>
                <a:latin typeface="Aptos" panose="020B0004020202020204" pitchFamily="34" charset="0"/>
              </a:rPr>
              <a:t>se </a:t>
            </a:r>
            <a:r>
              <a:rPr sz="1800" b="1" i="0" dirty="0">
                <a:solidFill>
                  <a:srgbClr val="1D619A"/>
                </a:solidFill>
                <a:latin typeface="Aptos" panose="020B0004020202020204" pitchFamily="34" charset="0"/>
              </a:rPr>
              <a:t>ha </a:t>
            </a:r>
            <a:r>
              <a:rPr sz="18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encontrado</a:t>
            </a:r>
            <a:r>
              <a:rPr sz="1800" b="1" i="0" dirty="0">
                <a:solidFill>
                  <a:srgbClr val="1D619A"/>
                </a:solidFill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DF26FD-1507-F057-546B-107720ECCB3A}"/>
              </a:ext>
            </a:extLst>
          </p:cNvPr>
          <p:cNvSpPr/>
          <p:nvPr/>
        </p:nvSpPr>
        <p:spPr>
          <a:xfrm>
            <a:off x="365760" y="2026461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822ED8-16FD-85A1-DDFB-BDF92AC49952}"/>
              </a:ext>
            </a:extLst>
          </p:cNvPr>
          <p:cNvSpPr txBox="1"/>
          <p:nvPr/>
        </p:nvSpPr>
        <p:spPr>
          <a:xfrm>
            <a:off x="1005840" y="2020712"/>
            <a:ext cx="77724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>
              <a:spcAft>
                <a:spcPts val="0"/>
              </a:spcAft>
            </a:pP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Evidencia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cuantitativa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: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Tabla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1 (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coincidencias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y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divergencias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de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los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informantes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clave) y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Tabla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5 (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resultados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reales vs.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proyectados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)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respaldan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cada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conclusión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con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datos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verificables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488C28-4329-B75C-A08D-1E7BC20798D2}"/>
              </a:ext>
            </a:extLst>
          </p:cNvPr>
          <p:cNvSpPr/>
          <p:nvPr/>
        </p:nvSpPr>
        <p:spPr>
          <a:xfrm>
            <a:off x="365760" y="2986581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 panose="020B00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4346D0-C68F-AED8-95F9-DAC8E862E7A8}"/>
              </a:ext>
            </a:extLst>
          </p:cNvPr>
          <p:cNvSpPr txBox="1"/>
          <p:nvPr/>
        </p:nvSpPr>
        <p:spPr>
          <a:xfrm>
            <a:off x="1005840" y="2986581"/>
            <a:ext cx="77724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>
              <a:spcAft>
                <a:spcPts val="0"/>
              </a:spcAft>
            </a:pP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Datos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organizados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visualmente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: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tablas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comparativas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y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métricas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reales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por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plataforma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,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presentadas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en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orden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lógico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para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facilitar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su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comprensión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D38C4E6-1E73-5EE6-E381-4D17CE6ECF0B}"/>
              </a:ext>
            </a:extLst>
          </p:cNvPr>
          <p:cNvSpPr/>
          <p:nvPr/>
        </p:nvSpPr>
        <p:spPr>
          <a:xfrm>
            <a:off x="365760" y="3946701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 panose="020B0004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A72DD8-5062-C999-2E00-C9B554705760}"/>
              </a:ext>
            </a:extLst>
          </p:cNvPr>
          <p:cNvSpPr txBox="1"/>
          <p:nvPr/>
        </p:nvSpPr>
        <p:spPr>
          <a:xfrm>
            <a:off x="1005840" y="3946701"/>
            <a:ext cx="77724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>
              <a:spcAft>
                <a:spcPts val="0"/>
              </a:spcAft>
            </a:pP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Mismo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orden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que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Metodología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: Fase 1 (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diagnóstico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) y Fase 3 (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resultados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de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difusión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),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consecuentes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con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los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objetivos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específicos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, sin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alterar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secuencia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5823E9-2617-D734-83AD-0727797BD163}"/>
              </a:ext>
            </a:extLst>
          </p:cNvPr>
          <p:cNvCxnSpPr>
            <a:cxnSpLocks/>
          </p:cNvCxnSpPr>
          <p:nvPr/>
        </p:nvCxnSpPr>
        <p:spPr>
          <a:xfrm>
            <a:off x="1079405" y="2756950"/>
            <a:ext cx="76177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F54F9C7-BDFD-E3EE-6BF0-6D58F33D4770}"/>
              </a:ext>
            </a:extLst>
          </p:cNvPr>
          <p:cNvCxnSpPr>
            <a:cxnSpLocks/>
          </p:cNvCxnSpPr>
          <p:nvPr/>
        </p:nvCxnSpPr>
        <p:spPr>
          <a:xfrm>
            <a:off x="1079405" y="3746977"/>
            <a:ext cx="76177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269661-3587-4717-1BFA-FB72F452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17</a:t>
            </a:fld>
            <a:endParaRPr lang="es-E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C61B2-8C92-815F-49A9-CBFADEAD5DE8}"/>
              </a:ext>
            </a:extLst>
          </p:cNvPr>
          <p:cNvSpPr txBox="1"/>
          <p:nvPr/>
        </p:nvSpPr>
        <p:spPr>
          <a:xfrm>
            <a:off x="365760" y="1149763"/>
            <a:ext cx="593624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Comparación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de </a:t>
            </a:r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respuestas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de </a:t>
            </a:r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los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informantes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clave (Fase 1</a:t>
            </a:r>
            <a:r>
              <a:rPr lang="en-US" sz="1400" b="1" dirty="0">
                <a:solidFill>
                  <a:srgbClr val="1D619A"/>
                </a:solidFill>
                <a:latin typeface="Aptos" panose="020B0004020202020204" pitchFamily="34" charset="0"/>
              </a:rPr>
              <a:t> – </a:t>
            </a:r>
            <a:r>
              <a:rPr lang="en-US"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Tabla</a:t>
            </a:r>
            <a:r>
              <a:rPr lang="en-US" sz="1400" b="1" dirty="0">
                <a:solidFill>
                  <a:srgbClr val="1D619A"/>
                </a:solidFill>
                <a:latin typeface="Aptos" panose="020B0004020202020204" pitchFamily="34" charset="0"/>
              </a:rPr>
              <a:t> 1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3182CB3-A387-C4D4-34D0-7C9F761210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332714"/>
              </p:ext>
            </p:extLst>
          </p:nvPr>
        </p:nvGraphicFramePr>
        <p:xfrm>
          <a:off x="365760" y="1457540"/>
          <a:ext cx="8412480" cy="3245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786">
                <a:tc>
                  <a:txBody>
                    <a:bodyPr/>
                    <a:lstStyle/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Aspecto</a:t>
                      </a:r>
                      <a:endParaRPr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191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Informante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 clave 1</a:t>
                      </a:r>
                    </a:p>
                  </a:txBody>
                  <a:tcPr>
                    <a:solidFill>
                      <a:srgbClr val="F191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Informante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 clave 2</a:t>
                      </a:r>
                    </a:p>
                  </a:txBody>
                  <a:tcPr>
                    <a:solidFill>
                      <a:srgbClr val="F191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82">
                <a:tc>
                  <a:txBody>
                    <a:bodyPr/>
                    <a:lstStyle/>
                    <a:p>
                      <a:pPr algn="l"/>
                      <a:r>
                        <a:rPr sz="1000" b="1" dirty="0" err="1">
                          <a:solidFill>
                            <a:srgbClr val="1D619A"/>
                          </a:solidFill>
                          <a:latin typeface="Calibri"/>
                        </a:rPr>
                        <a:t>Mensaje</a:t>
                      </a:r>
                      <a:r>
                        <a:rPr sz="1000" b="1" dirty="0">
                          <a:solidFill>
                            <a:srgbClr val="1D619A"/>
                          </a:solidFill>
                          <a:latin typeface="Calibri"/>
                        </a:rPr>
                        <a:t> principal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Propone 3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ejes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: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innovación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,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investigación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y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transferencia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tecnológica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Fortalecimiento de la cadena de valor del sector productivo.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78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Tono institucional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Innovador / futurista.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Técnico / científico riguroso.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78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Prioridad de centros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Jerarquía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clara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: Suelo y Agua (1) →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Genética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Animal (7).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Sin diferenciación: los 7 centros con el mismo valor.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582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Público prioritario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Gobierno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,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cooperación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internacional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,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productores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y academia. No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incluye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estudiantes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Los 6 públicos del listado, incluyendo estudiantes y aspirantes.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78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Espacios y canales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Prácticamente todos, incluidos actos protocolarios.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Casi todos, salvo actos protocolarios.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82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Elemento indispensable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Centros acreditados (no en proceso); trabajo articulado público-privado.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Resultados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de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impacto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alcanzados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y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proyección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a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futuro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78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Restricciones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Mínimo personal técnico; evitar mostrar rostros.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No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mostrar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rostros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ni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asuntos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estratégicos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786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D619A"/>
                          </a:solidFill>
                          <a:latin typeface="Calibri"/>
                        </a:rPr>
                        <a:t>Nivel de involucramiento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>
                          <a:solidFill>
                            <a:srgbClr val="1D619A"/>
                          </a:solidFill>
                          <a:latin typeface="Calibri"/>
                        </a:rPr>
                        <a:t>Desea revisar y aprobar cada etapa.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Confía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en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el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criterio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del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equipo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 de </a:t>
                      </a:r>
                      <a:r>
                        <a:rPr sz="1000" dirty="0" err="1">
                          <a:solidFill>
                            <a:srgbClr val="1D619A"/>
                          </a:solidFill>
                          <a:latin typeface="Calibri"/>
                        </a:rPr>
                        <a:t>producción</a:t>
                      </a:r>
                      <a:r>
                        <a:rPr sz="1000" dirty="0">
                          <a:solidFill>
                            <a:srgbClr val="1D619A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ítulo 5">
            <a:extLst>
              <a:ext uri="{FF2B5EF4-FFF2-40B4-BE49-F238E27FC236}">
                <a16:creationId xmlns:a16="http://schemas.microsoft.com/office/drawing/2014/main" id="{D7B1FAB7-C98B-E411-0B92-D295E181D746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Resultados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56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07A8C6-F5C7-04EF-8872-1D885EF8C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18</a:t>
            </a:fld>
            <a:endParaRPr lang="es-E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B39FF9-61CB-C1CD-FC69-E1B071FD504B}"/>
              </a:ext>
            </a:extLst>
          </p:cNvPr>
          <p:cNvSpPr txBox="1"/>
          <p:nvPr/>
        </p:nvSpPr>
        <p:spPr>
          <a:xfrm>
            <a:off x="365760" y="1318703"/>
            <a:ext cx="462979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Métricas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orgánicas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reales, </a:t>
            </a:r>
            <a:r>
              <a:rPr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primeras</a:t>
            </a:r>
            <a:r>
              <a:rPr sz="1400" b="1" dirty="0">
                <a:solidFill>
                  <a:srgbClr val="1D619A"/>
                </a:solidFill>
                <a:latin typeface="Aptos" panose="020B0004020202020204" pitchFamily="34" charset="0"/>
              </a:rPr>
              <a:t> 24 horas</a:t>
            </a:r>
            <a:r>
              <a:rPr lang="en-US" sz="1400" b="1" dirty="0">
                <a:solidFill>
                  <a:srgbClr val="1D619A"/>
                </a:solidFill>
                <a:latin typeface="Aptos" panose="020B0004020202020204" pitchFamily="34" charset="0"/>
              </a:rPr>
              <a:t> (</a:t>
            </a:r>
            <a:r>
              <a:rPr lang="en-US" sz="1400" b="1" dirty="0" err="1">
                <a:solidFill>
                  <a:srgbClr val="1D619A"/>
                </a:solidFill>
                <a:latin typeface="Aptos" panose="020B0004020202020204" pitchFamily="34" charset="0"/>
              </a:rPr>
              <a:t>Tabla</a:t>
            </a:r>
            <a:r>
              <a:rPr lang="en-US" sz="1400" b="1" dirty="0">
                <a:solidFill>
                  <a:srgbClr val="1D619A"/>
                </a:solidFill>
                <a:latin typeface="Aptos" panose="020B0004020202020204" pitchFamily="34" charset="0"/>
              </a:rPr>
              <a:t> - 2)</a:t>
            </a:r>
            <a:endParaRPr sz="1400" b="1" dirty="0">
              <a:solidFill>
                <a:srgbClr val="1D619A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B8AA91-6783-4EC8-4FDC-38458A116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497769"/>
              </p:ext>
            </p:extLst>
          </p:nvPr>
        </p:nvGraphicFramePr>
        <p:xfrm>
          <a:off x="365760" y="1717920"/>
          <a:ext cx="841248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2930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Plataforma</a:t>
                      </a:r>
                    </a:p>
                  </a:txBody>
                  <a:tcPr>
                    <a:solidFill>
                      <a:srgbClr val="F191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Alcance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 / </a:t>
                      </a:r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visualizaciones</a:t>
                      </a:r>
                      <a:endParaRPr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191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Interacciones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 (</a:t>
                      </a:r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detalle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>
                    <a:solidFill>
                      <a:srgbClr val="F191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  <a:p>
                      <a:pPr algn="ctr"/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Comparación</a:t>
                      </a:r>
                      <a:r>
                        <a:rPr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 con </a:t>
                      </a:r>
                      <a:r>
                        <a:rPr sz="1100" b="1" dirty="0" err="1">
                          <a:solidFill>
                            <a:srgbClr val="FFFFFF"/>
                          </a:solidFill>
                          <a:latin typeface="Calibri"/>
                        </a:rPr>
                        <a:t>proyección</a:t>
                      </a:r>
                      <a:endParaRPr sz="1100" b="1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191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100" b="1" dirty="0">
                          <a:solidFill>
                            <a:srgbClr val="1D619A"/>
                          </a:solidFill>
                          <a:latin typeface="Calibri"/>
                        </a:rPr>
                        <a:t>Facebook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Espectadores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: 2.670</a:t>
                      </a:r>
                    </a:p>
                    <a:p>
                      <a:pPr algn="l"/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(2,0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visualizaciones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promedio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332 en total: 120 reacciones, 3 comentarios,</a:t>
                      </a:r>
                    </a:p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42 compartidos, 95 clics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Proyectado ≈ 90;</a:t>
                      </a:r>
                    </a:p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superado ampliamente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D619A"/>
                          </a:solidFill>
                          <a:latin typeface="Calibri"/>
                        </a:rPr>
                        <a:t>Instagram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Alcance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: 753</a:t>
                      </a:r>
                    </a:p>
                    <a:p>
                      <a:pPr algn="l"/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Visualizaciones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: 1.231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88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en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total: 67 me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gusta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 0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comentarios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</a:t>
                      </a:r>
                    </a:p>
                    <a:p>
                      <a:pPr algn="l"/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8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compartidos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 2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guardados</a:t>
                      </a:r>
                      <a:endParaRPr sz="1100" dirty="0">
                        <a:solidFill>
                          <a:srgbClr val="1D619A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Proyectado ≈ 112–155;</a:t>
                      </a:r>
                    </a:p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levemente por debajo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D619A"/>
                          </a:solidFill>
                          <a:latin typeface="Calibri"/>
                        </a:rPr>
                        <a:t>TikTok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1D619A"/>
                          </a:solidFill>
                          <a:latin typeface="Calibri"/>
                        </a:rPr>
                        <a:t>Reproducciones: 1.068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105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en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total: 102 me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gusta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 1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comentario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</a:t>
                      </a:r>
                    </a:p>
                    <a:p>
                      <a:pPr algn="l"/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0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guardados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, 2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compartidos</a:t>
                      </a:r>
                      <a:endParaRPr sz="1100" dirty="0">
                        <a:solidFill>
                          <a:srgbClr val="1D619A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Proyectado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≈ 763–918;</a:t>
                      </a:r>
                    </a:p>
                    <a:p>
                      <a:pPr algn="l"/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muy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por</a:t>
                      </a:r>
                      <a:r>
                        <a:rPr sz="1100" dirty="0">
                          <a:solidFill>
                            <a:srgbClr val="1D619A"/>
                          </a:solidFill>
                          <a:latin typeface="Calibri"/>
                        </a:rPr>
                        <a:t> </a:t>
                      </a:r>
                      <a:r>
                        <a:rPr sz="1100" dirty="0" err="1">
                          <a:solidFill>
                            <a:srgbClr val="1D619A"/>
                          </a:solidFill>
                          <a:latin typeface="Calibri"/>
                        </a:rPr>
                        <a:t>debajo</a:t>
                      </a:r>
                      <a:endParaRPr sz="1100" dirty="0">
                        <a:solidFill>
                          <a:srgbClr val="1D619A"/>
                        </a:solidFill>
                        <a:latin typeface="Calibri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1C5EA08-0A27-D5C4-FA92-3F0D1A76EA97}"/>
              </a:ext>
            </a:extLst>
          </p:cNvPr>
          <p:cNvSpPr txBox="1"/>
          <p:nvPr/>
        </p:nvSpPr>
        <p:spPr>
          <a:xfrm>
            <a:off x="365760" y="4141080"/>
            <a:ext cx="84124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Fuente: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paneles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de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métricas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oficiales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de Meta Business Suite (Facebook e Instagram) y de la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aplicación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de TikTok.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Cifras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orgánicas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, sin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inversión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050" i="1" dirty="0" err="1">
                <a:solidFill>
                  <a:srgbClr val="92ACB8"/>
                </a:solidFill>
                <a:latin typeface="Aptos" panose="020B0004020202020204" pitchFamily="34" charset="0"/>
              </a:rPr>
              <a:t>publicitaria</a:t>
            </a:r>
            <a:r>
              <a:rPr sz="1050" i="1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3CE31737-C1DC-C227-CD2C-769316E0E93E}"/>
              </a:ext>
            </a:extLst>
          </p:cNvPr>
          <p:cNvSpPr txBox="1">
            <a:spLocks/>
          </p:cNvSpPr>
          <p:nvPr/>
        </p:nvSpPr>
        <p:spPr>
          <a:xfrm>
            <a:off x="6275428" y="207168"/>
            <a:ext cx="864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R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es-ES" sz="3200" b="1" i="0" u="none" strike="noStrike" kern="1200" cap="none" dirty="0">
                <a:solidFill>
                  <a:srgbClr val="232E84"/>
                </a:solidFill>
                <a:latin typeface="+mj-lt"/>
                <a:ea typeface="Montserrat"/>
                <a:cs typeface="Montserrat"/>
                <a:sym typeface="Arial"/>
              </a:defRPr>
            </a:lvl1pPr>
          </a:lstStyle>
          <a:p>
            <a:r>
              <a:rPr lang="en-US" dirty="0" err="1">
                <a:solidFill>
                  <a:srgbClr val="F1912D"/>
                </a:solidFill>
                <a:latin typeface="Aptos Black" panose="020B0004020202020204" pitchFamily="34" charset="0"/>
              </a:rPr>
              <a:t>Resultados</a:t>
            </a:r>
            <a:endParaRPr lang="en-U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485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8C017D-02B9-566B-71DE-E15BDC2CE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19</a:t>
            </a:fld>
            <a:endParaRPr lang="es-ES" dirty="0"/>
          </a:p>
        </p:txBody>
      </p:sp>
      <p:sp>
        <p:nvSpPr>
          <p:cNvPr id="4" name="Título 4">
            <a:extLst>
              <a:ext uri="{FF2B5EF4-FFF2-40B4-BE49-F238E27FC236}">
                <a16:creationId xmlns:a16="http://schemas.microsoft.com/office/drawing/2014/main" id="{3DAABB22-4457-D746-DBC7-9A0E31A4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DISCUCIÓN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74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E9166-DA44-51D7-57CC-14C80B79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AAAC9C4-4E84-31C2-6A5C-DB453AFA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7657" y="180344"/>
            <a:ext cx="6588000" cy="468000"/>
          </a:xfrm>
        </p:spPr>
        <p:txBody>
          <a:bodyPr/>
          <a:lstStyle/>
          <a:p>
            <a:pPr algn="r"/>
            <a:r>
              <a:rPr lang="es-ES" dirty="0"/>
              <a:t>Discusión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545F2E-F4A3-C089-5E20-37C05C188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20</a:t>
            </a:fld>
            <a:endParaRPr lang="es-ES" dirty="0"/>
          </a:p>
        </p:txBody>
      </p:sp>
      <p:sp>
        <p:nvSpPr>
          <p:cNvPr id="6" name="Oval 5"/>
          <p:cNvSpPr/>
          <p:nvPr/>
        </p:nvSpPr>
        <p:spPr>
          <a:xfrm>
            <a:off x="365760" y="1599258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 panose="020B0004020202020204" pitchFamily="34" charset="0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599258"/>
            <a:ext cx="7505643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>
              <a:spcAft>
                <a:spcPts val="0"/>
              </a:spcAft>
            </a:pP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Ambos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informant</a:t>
            </a:r>
            <a:r>
              <a:rPr lang="en-US"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e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s</a:t>
            </a:r>
            <a:r>
              <a:rPr lang="en-US"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clave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coincidieron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en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fortalecer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difusión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digital</a:t>
            </a:r>
            <a:r>
              <a:rPr lang="en-US"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,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comunicar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la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capacidad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técnica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y </a:t>
            </a:r>
            <a:r>
              <a:rPr lang="en-US"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servicios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del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parque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8" name="Oval 7"/>
          <p:cNvSpPr/>
          <p:nvPr/>
        </p:nvSpPr>
        <p:spPr>
          <a:xfrm>
            <a:off x="365760" y="2398151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 panose="020B0004020202020204" pitchFamily="34" charset="0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62908"/>
            <a:ext cx="7505643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>
              <a:spcAft>
                <a:spcPts val="0"/>
              </a:spcAft>
            </a:pP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Las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divergencias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se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resolvieron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con un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diseño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híbrido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: tono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innovador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+ rigor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técnico-científico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; Suelo y Agua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como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primer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centro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y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orden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por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proximidad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sz="1300" b="0" i="0" dirty="0" err="1">
                <a:solidFill>
                  <a:srgbClr val="92ACB8"/>
                </a:solidFill>
                <a:latin typeface="Aptos" panose="020B0004020202020204" pitchFamily="34" charset="0"/>
              </a:rPr>
              <a:t>física</a:t>
            </a:r>
            <a:r>
              <a:rPr sz="1300" b="0" i="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0" name="Oval 9"/>
          <p:cNvSpPr/>
          <p:nvPr/>
        </p:nvSpPr>
        <p:spPr>
          <a:xfrm>
            <a:off x="365760" y="3127242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 panose="020B0004020202020204" pitchFamily="34" charset="0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127242"/>
            <a:ext cx="7505643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Facebook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superó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la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proyección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,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mientras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que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Instagram y TikTok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quedaron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por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debajo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,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posiblemente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debido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a la mayor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preferencia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de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uso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de Facebook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en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entornos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rurales.</a:t>
            </a:r>
            <a:endParaRPr sz="1300" b="0" i="0" dirty="0">
              <a:solidFill>
                <a:srgbClr val="92ACB8"/>
              </a:solidFill>
              <a:latin typeface="Aptos" panose="020B00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65760" y="3856333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 panose="020B0004020202020204" pitchFamily="34" charset="0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856333"/>
            <a:ext cx="7505643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Principal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limitación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: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apenas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2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informantes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clave, sin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validez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estadística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ni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generalización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más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allá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del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caso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 </a:t>
            </a:r>
            <a:r>
              <a:rPr lang="en-US" sz="1300" dirty="0" err="1">
                <a:solidFill>
                  <a:srgbClr val="92ACB8"/>
                </a:solidFill>
                <a:latin typeface="Aptos" panose="020B0004020202020204" pitchFamily="34" charset="0"/>
              </a:rPr>
              <a:t>analizado</a:t>
            </a:r>
            <a:r>
              <a:rPr lang="en-US" sz="1300" dirty="0">
                <a:solidFill>
                  <a:srgbClr val="92ACB8"/>
                </a:solidFill>
                <a:latin typeface="Aptos" panose="020B0004020202020204" pitchFamily="34" charset="0"/>
              </a:rPr>
              <a:t>.</a:t>
            </a:r>
            <a:endParaRPr sz="1300" b="0" i="0" dirty="0">
              <a:solidFill>
                <a:srgbClr val="92ACB8"/>
              </a:solidFill>
              <a:latin typeface="Aptos" panose="020B00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C128D8-C612-ED42-ECBD-8B7EB0EAE44A}"/>
              </a:ext>
            </a:extLst>
          </p:cNvPr>
          <p:cNvCxnSpPr>
            <a:cxnSpLocks/>
          </p:cNvCxnSpPr>
          <p:nvPr/>
        </p:nvCxnSpPr>
        <p:spPr>
          <a:xfrm>
            <a:off x="1079405" y="2248186"/>
            <a:ext cx="7380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6DA187-2867-7743-5B24-272988AC2380}"/>
              </a:ext>
            </a:extLst>
          </p:cNvPr>
          <p:cNvCxnSpPr>
            <a:cxnSpLocks/>
          </p:cNvCxnSpPr>
          <p:nvPr/>
        </p:nvCxnSpPr>
        <p:spPr>
          <a:xfrm>
            <a:off x="1079405" y="3004457"/>
            <a:ext cx="7380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28B8F7-A0B0-9A84-5C7C-4B5A74ED8809}"/>
              </a:ext>
            </a:extLst>
          </p:cNvPr>
          <p:cNvCxnSpPr>
            <a:cxnSpLocks/>
          </p:cNvCxnSpPr>
          <p:nvPr/>
        </p:nvCxnSpPr>
        <p:spPr>
          <a:xfrm>
            <a:off x="1079405" y="3746977"/>
            <a:ext cx="73805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321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D6DAAD-6887-38C0-FBE0-C6A0A420B4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51BAA41A-9870-33C9-CCB3-556B14BAF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CONCLUSIONES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659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407CF88F-A30A-4FED-B8C2-D815B591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/>
              <a:t>Conclusiones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77B751-4D52-44DC-A914-13C1B2AC4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22</a:t>
            </a:fld>
            <a:endParaRPr lang="es-ES" dirty="0"/>
          </a:p>
        </p:txBody>
      </p:sp>
      <p:sp>
        <p:nvSpPr>
          <p:cNvPr id="6" name="Rounded Rectangle 5"/>
          <p:cNvSpPr/>
          <p:nvPr/>
        </p:nvSpPr>
        <p:spPr>
          <a:xfrm>
            <a:off x="365760" y="1418352"/>
            <a:ext cx="2682240" cy="196596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 panose="020B00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6928" y="1601232"/>
            <a:ext cx="2279904" cy="12131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 dirty="0">
                <a:solidFill>
                  <a:srgbClr val="F1912D"/>
                </a:solidFill>
                <a:latin typeface="Aptos" panose="020B0004020202020204" pitchFamily="34" charset="0"/>
              </a:rPr>
              <a:t>OE1</a:t>
            </a:r>
          </a:p>
          <a:p>
            <a:pPr algn="l">
              <a:spcAft>
                <a:spcPts val="500"/>
              </a:spcAft>
            </a:pP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Diagnóstico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  <a:p>
            <a:pPr algn="l">
              <a:spcAft>
                <a:spcPts val="500"/>
              </a:spcAft>
            </a:pP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Coincidencias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y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divergencias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identificadas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con ambos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informantes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clave.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30880" y="1418352"/>
            <a:ext cx="2682240" cy="196596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 panose="020B00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32048" y="1601232"/>
            <a:ext cx="2279904" cy="1020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 dirty="0">
                <a:solidFill>
                  <a:srgbClr val="F1912D"/>
                </a:solidFill>
                <a:latin typeface="Aptos" panose="020B0004020202020204" pitchFamily="34" charset="0"/>
              </a:rPr>
              <a:t>OE2</a:t>
            </a:r>
          </a:p>
          <a:p>
            <a:pPr algn="l">
              <a:spcAft>
                <a:spcPts val="500"/>
              </a:spcAft>
            </a:pP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Guion y </a:t>
            </a: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línea</a:t>
            </a:r>
            <a:r>
              <a:rPr sz="1500" b="1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gráfica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  <a:p>
            <a:pPr algn="l">
              <a:spcAft>
                <a:spcPts val="500"/>
              </a:spcAft>
            </a:pP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Storyboard y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línea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gráfica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desarrollados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y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validados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0" y="1418352"/>
            <a:ext cx="2682240" cy="196596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ptos" panose="020B00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97168" y="1601232"/>
            <a:ext cx="2279904" cy="121315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 dirty="0">
                <a:solidFill>
                  <a:srgbClr val="F1912D"/>
                </a:solidFill>
                <a:latin typeface="Aptos" panose="020B0004020202020204" pitchFamily="34" charset="0"/>
              </a:rPr>
              <a:t>OE3</a:t>
            </a:r>
          </a:p>
          <a:p>
            <a:pPr algn="l">
              <a:spcAft>
                <a:spcPts val="500"/>
              </a:spcAft>
            </a:pPr>
            <a:r>
              <a:rPr sz="1500" b="1" i="0" dirty="0" err="1">
                <a:solidFill>
                  <a:srgbClr val="1D619A"/>
                </a:solidFill>
                <a:latin typeface="Aptos" panose="020B0004020202020204" pitchFamily="34" charset="0"/>
              </a:rPr>
              <a:t>Producción</a:t>
            </a:r>
            <a:endParaRPr sz="1500" b="1" i="0" dirty="0">
              <a:solidFill>
                <a:srgbClr val="1D619A"/>
              </a:solidFill>
              <a:latin typeface="Aptos" panose="020B0004020202020204" pitchFamily="34" charset="0"/>
            </a:endParaRPr>
          </a:p>
          <a:p>
            <a:pPr algn="l">
              <a:spcAft>
                <a:spcPts val="500"/>
              </a:spcAft>
            </a:pP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Video de 2:30 min, 1920×1080, 16:9, 30 fps, con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los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7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centros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Aptos" panose="020B0004020202020204" pitchFamily="34" charset="0"/>
              </a:rPr>
              <a:t>representados</a:t>
            </a:r>
            <a:r>
              <a:rPr sz="1250" b="0" i="0" dirty="0">
                <a:solidFill>
                  <a:srgbClr val="1D619A"/>
                </a:solidFill>
                <a:latin typeface="Aptos" panose="020B0004020202020204" pitchFamily="34" charset="0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" y="3612912"/>
            <a:ext cx="8412480" cy="777240"/>
          </a:xfrm>
          <a:prstGeom prst="roundRect">
            <a:avLst>
              <a:gd name="adj" fmla="val 6000"/>
            </a:avLst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1912D"/>
              </a:solidFill>
              <a:latin typeface="Aptos" panose="020B00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360" y="3873626"/>
            <a:ext cx="7955280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Se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logró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una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alternativa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audiovisual al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folleto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impreso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; el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impacto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real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requiere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medición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a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mediano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sz="1300" i="1" dirty="0" err="1">
                <a:solidFill>
                  <a:srgbClr val="FFFFFF"/>
                </a:solidFill>
                <a:latin typeface="Aptos" panose="020B0004020202020204" pitchFamily="34" charset="0"/>
              </a:rPr>
              <a:t>plazo</a:t>
            </a:r>
            <a:r>
              <a:rPr sz="1300" i="1" dirty="0">
                <a:solidFill>
                  <a:srgbClr val="FFFFFF"/>
                </a:solidFill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567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88F824-5BB2-9794-AC90-79078434C7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23</a:t>
            </a:fld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9F64E58-6658-F03C-1B8A-6AA14B88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RECOMENDACIONES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029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0DBD2B7-6435-9087-1DF2-1AFDCB3B81BE}"/>
              </a:ext>
            </a:extLst>
          </p:cNvPr>
          <p:cNvSpPr/>
          <p:nvPr/>
        </p:nvSpPr>
        <p:spPr>
          <a:xfrm>
            <a:off x="4651924" y="3129480"/>
            <a:ext cx="4091940" cy="141732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E7F1EE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F634C81-ADFF-C238-ADD3-10242C90B24E}"/>
              </a:ext>
            </a:extLst>
          </p:cNvPr>
          <p:cNvSpPr/>
          <p:nvPr/>
        </p:nvSpPr>
        <p:spPr>
          <a:xfrm>
            <a:off x="320555" y="3119854"/>
            <a:ext cx="4091940" cy="1417320"/>
          </a:xfrm>
          <a:prstGeom prst="roundRect">
            <a:avLst>
              <a:gd name="adj" fmla="val 6000"/>
            </a:avLst>
          </a:prstGeom>
          <a:solidFill>
            <a:srgbClr val="FDE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407CF88F-A30A-4FED-B8C2-D815B5918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/>
              <a:t>Recomendaciones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77B751-4D52-44DC-A914-13C1B2AC43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24</a:t>
            </a:fld>
            <a:endParaRPr lang="es-ES" dirty="0"/>
          </a:p>
        </p:txBody>
      </p:sp>
      <p:sp>
        <p:nvSpPr>
          <p:cNvPr id="6" name="Rounded Rectangle 5"/>
          <p:cNvSpPr/>
          <p:nvPr/>
        </p:nvSpPr>
        <p:spPr>
          <a:xfrm>
            <a:off x="331384" y="1483560"/>
            <a:ext cx="4091940" cy="1417320"/>
          </a:xfrm>
          <a:prstGeom prst="roundRect">
            <a:avLst>
              <a:gd name="adj" fmla="val 6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E7F1EE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86832" y="1639008"/>
            <a:ext cx="457200" cy="457200"/>
          </a:xfrm>
          <a:prstGeom prst="ellipse">
            <a:avLst/>
          </a:prstGeom>
          <a:solidFill>
            <a:srgbClr val="1D6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264" y="2215080"/>
            <a:ext cx="372618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 dirty="0" err="1">
                <a:solidFill>
                  <a:srgbClr val="1D619A"/>
                </a:solidFill>
                <a:latin typeface="Calibri"/>
              </a:rPr>
              <a:t>Documentar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formalmente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la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validación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del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guion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, storyboard y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línea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gráfica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51924" y="1483560"/>
            <a:ext cx="4091940" cy="1417320"/>
          </a:xfrm>
          <a:prstGeom prst="roundRect">
            <a:avLst>
              <a:gd name="adj" fmla="val 6000"/>
            </a:avLst>
          </a:prstGeom>
          <a:solidFill>
            <a:srgbClr val="FDE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807372" y="1639008"/>
            <a:ext cx="457200" cy="457200"/>
          </a:xfrm>
          <a:prstGeom prst="ellipse">
            <a:avLst/>
          </a:prstGeom>
          <a:solidFill>
            <a:srgbClr val="F191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34804" y="2215080"/>
            <a:ext cx="372618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 dirty="0" err="1">
                <a:solidFill>
                  <a:srgbClr val="1D619A"/>
                </a:solidFill>
                <a:latin typeface="Calibri"/>
              </a:rPr>
              <a:t>Repetir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la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medición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a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los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lang="en-US" sz="1250" b="0" i="0" dirty="0">
                <a:solidFill>
                  <a:srgbClr val="1D619A"/>
                </a:solidFill>
                <a:latin typeface="Calibri"/>
              </a:rPr>
              <a:t>7, 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30 y 90 días para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evaluar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el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desempeño</a:t>
            </a:r>
            <a:r>
              <a:rPr lang="en-US"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lang="en-US" sz="1250" b="0" i="0" dirty="0" err="1">
                <a:solidFill>
                  <a:srgbClr val="1D619A"/>
                </a:solidFill>
                <a:latin typeface="Calibri"/>
              </a:rPr>
              <a:t>en</a:t>
            </a:r>
            <a:r>
              <a:rPr lang="en-US" sz="1250" b="0" i="0" dirty="0">
                <a:solidFill>
                  <a:srgbClr val="1D619A"/>
                </a:solidFill>
                <a:latin typeface="Calibri"/>
              </a:rPr>
              <a:t> redes </a:t>
            </a:r>
            <a:r>
              <a:rPr lang="en-US" sz="1250" b="0" i="0" dirty="0" err="1">
                <a:solidFill>
                  <a:srgbClr val="1D619A"/>
                </a:solidFill>
                <a:latin typeface="Calibri"/>
              </a:rPr>
              <a:t>sociales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.</a:t>
            </a:r>
          </a:p>
        </p:txBody>
      </p:sp>
      <p:sp>
        <p:nvSpPr>
          <p:cNvPr id="13" name="Oval 12"/>
          <p:cNvSpPr/>
          <p:nvPr/>
        </p:nvSpPr>
        <p:spPr>
          <a:xfrm>
            <a:off x="486832" y="3284928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264" y="3861000"/>
            <a:ext cx="372618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 dirty="0" err="1">
                <a:solidFill>
                  <a:srgbClr val="1D619A"/>
                </a:solidFill>
                <a:latin typeface="Calibri"/>
              </a:rPr>
              <a:t>Diferenciar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resultados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orgánicos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de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pagados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si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se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utiliza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pauta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publicitaria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4807372" y="3284928"/>
            <a:ext cx="457200" cy="457200"/>
          </a:xfrm>
          <a:prstGeom prst="ellipse">
            <a:avLst/>
          </a:prstGeom>
          <a:solidFill>
            <a:srgbClr val="1D6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4804" y="3861000"/>
            <a:ext cx="3726180" cy="4770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50" b="0" i="0" dirty="0" err="1">
                <a:solidFill>
                  <a:srgbClr val="1D619A"/>
                </a:solidFill>
                <a:latin typeface="Calibri"/>
              </a:rPr>
              <a:t>Conservar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capturas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y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una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hoja de control de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resultados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para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futuras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piezas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D619A"/>
                </a:solidFill>
                <a:latin typeface="Calibri"/>
              </a:rPr>
              <a:t>institucionales</a:t>
            </a:r>
            <a:r>
              <a:rPr sz="1250" b="0" i="0" dirty="0">
                <a:solidFill>
                  <a:srgbClr val="1D619A"/>
                </a:solidFill>
                <a:latin typeface="Calibri"/>
              </a:rPr>
              <a:t>.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7D9DEFE4-F75C-7EDC-308F-A0630C57CB91}"/>
              </a:ext>
            </a:extLst>
          </p:cNvPr>
          <p:cNvSpPr/>
          <p:nvPr/>
        </p:nvSpPr>
        <p:spPr>
          <a:xfrm>
            <a:off x="4159525" y="1739262"/>
            <a:ext cx="378099" cy="247218"/>
          </a:xfrm>
          <a:prstGeom prst="rightArrow">
            <a:avLst/>
          </a:prstGeom>
          <a:solidFill>
            <a:srgbClr val="1D61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2D4E1425-0A06-7576-19B7-C4596BF985FB}"/>
              </a:ext>
            </a:extLst>
          </p:cNvPr>
          <p:cNvSpPr/>
          <p:nvPr/>
        </p:nvSpPr>
        <p:spPr>
          <a:xfrm>
            <a:off x="4159525" y="3396182"/>
            <a:ext cx="378099" cy="247218"/>
          </a:xfrm>
          <a:prstGeom prst="rightArrow">
            <a:avLst/>
          </a:prstGeom>
          <a:solidFill>
            <a:srgbClr val="1D61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67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5020E-8674-568B-17C6-E172F898B3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CCCD868-366B-C29B-E522-05A8A1666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699"/>
            <a:ext cx="7886700" cy="3111069"/>
          </a:xfrm>
        </p:spPr>
        <p:txBody>
          <a:bodyPr/>
          <a:lstStyle/>
          <a:p>
            <a:pPr algn="l"/>
            <a:r>
              <a:rPr lang="es-PE" dirty="0">
                <a:solidFill>
                  <a:srgbClr val="F1912D"/>
                </a:solidFill>
                <a:latin typeface="Aptos Black" panose="020B0004020202020204" pitchFamily="34" charset="0"/>
              </a:rPr>
              <a:t>REFERENCIAS</a:t>
            </a:r>
            <a:endParaRPr lang="es-ES" dirty="0">
              <a:solidFill>
                <a:srgbClr val="F1912D"/>
              </a:solidFill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944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B18DF-45FC-5646-D5B8-C1FD5C8E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BE4F006-0627-E68D-FAC0-CC1F62EF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s-ES" dirty="0"/>
              <a:t>Referencias</a:t>
            </a:r>
            <a:endParaRPr lang="es-PE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EBDD7D-0849-B266-5694-52101B239B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02DF4-424C-734C-A516-A3526465527C}" type="slidenum">
              <a:rPr lang="es-ES" smtClean="0"/>
              <a:t>26</a:t>
            </a:fld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4F2D1E7-C26D-9C27-34CF-D440BCE6390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52000" y="1780674"/>
            <a:ext cx="8640000" cy="3079326"/>
          </a:xfrm>
        </p:spPr>
        <p:txBody>
          <a:bodyPr>
            <a:normAutofit/>
          </a:bodyPr>
          <a:lstStyle/>
          <a:p>
            <a:pPr>
              <a:buClr>
                <a:schemeClr val="accent3"/>
              </a:buClr>
            </a:pPr>
            <a:r>
              <a:rPr lang="es-ES" sz="1400" dirty="0"/>
              <a:t>Alonso, C. (2016). Qué es Motion Graphics. Con A de Animación, (6), 104–116.</a:t>
            </a:r>
          </a:p>
          <a:p>
            <a:pPr>
              <a:buClr>
                <a:schemeClr val="accent3"/>
              </a:buClr>
            </a:pPr>
            <a:r>
              <a:rPr lang="es-ES" sz="1400" dirty="0"/>
              <a:t>Urcid Puga, R. (2022). Video corporativo. Elemento de comunicación e imagen empresarial del siglo XXI. aDResearch ESIC, 28, e221.</a:t>
            </a:r>
          </a:p>
          <a:p>
            <a:pPr>
              <a:buClr>
                <a:schemeClr val="accent3"/>
              </a:buClr>
            </a:pPr>
            <a:r>
              <a:rPr lang="es-ES" sz="1400" dirty="0"/>
              <a:t>Gerrish, M. (2025). 2025 Higher Education Social Media Engagement Report. Quid.</a:t>
            </a:r>
          </a:p>
          <a:p>
            <a:pPr>
              <a:buClr>
                <a:schemeClr val="accent3"/>
              </a:buClr>
            </a:pPr>
            <a:r>
              <a:rPr lang="es-ES" sz="1400" dirty="0"/>
              <a:t>Hernández-Sampieri, R., &amp; Mendoza, C. P. (2018). Metodología de la investigación. McGraw-Hill.</a:t>
            </a:r>
          </a:p>
          <a:p>
            <a:pPr>
              <a:buClr>
                <a:schemeClr val="accent3"/>
              </a:buClr>
            </a:pPr>
            <a:r>
              <a:rPr lang="es-ES" sz="1400" dirty="0"/>
              <a:t>Costa-Sánchez, C., &amp; Corbacho-Valencia, J. M. (2016). ¿Dónde estudiar comunicación? Opción, 32(9), 430–446.</a:t>
            </a:r>
          </a:p>
          <a:p>
            <a:pPr>
              <a:buClr>
                <a:schemeClr val="accent3"/>
              </a:buClr>
            </a:pPr>
            <a:r>
              <a:rPr lang="es-ES" sz="1400" dirty="0"/>
              <a:t>Rodríguez, M. I. (2025). Nordestinos: producción audiovisual universitaria para comunicar ciencia en el Nordeste argentino. Trilogía CTS, 17(37), e3655.</a:t>
            </a:r>
          </a:p>
        </p:txBody>
      </p:sp>
    </p:spTree>
    <p:extLst>
      <p:ext uri="{BB962C8B-B14F-4D97-AF65-F5344CB8AC3E}">
        <p14:creationId xmlns:p14="http://schemas.microsoft.com/office/powerpoint/2010/main" val="1327153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6;p13">
            <a:extLst>
              <a:ext uri="{FF2B5EF4-FFF2-40B4-BE49-F238E27FC236}">
                <a16:creationId xmlns:a16="http://schemas.microsoft.com/office/drawing/2014/main" id="{13BC76ED-6D31-4F97-8CAE-DF43E509BB37}"/>
              </a:ext>
            </a:extLst>
          </p:cNvPr>
          <p:cNvSpPr txBox="1">
            <a:spLocks/>
          </p:cNvSpPr>
          <p:nvPr/>
        </p:nvSpPr>
        <p:spPr>
          <a:xfrm>
            <a:off x="277200" y="3262463"/>
            <a:ext cx="447389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500" dirty="0" err="1">
                <a:solidFill>
                  <a:schemeClr val="tx2"/>
                </a:solidFill>
                <a:latin typeface="Aptos" panose="020B0004020202020204" pitchFamily="34" charset="0"/>
                <a:ea typeface="Montserrat"/>
                <a:cs typeface="Montserrat"/>
                <a:sym typeface="Montserrat"/>
              </a:rPr>
              <a:t>Luis Fernando Zanchi</a:t>
            </a:r>
          </a:p>
        </p:txBody>
      </p:sp>
    </p:spTree>
    <p:extLst>
      <p:ext uri="{BB962C8B-B14F-4D97-AF65-F5344CB8AC3E}">
        <p14:creationId xmlns:p14="http://schemas.microsoft.com/office/powerpoint/2010/main" val="342331969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Personalizado 10">
      <a:dk1>
        <a:srgbClr val="3B515B"/>
      </a:dk1>
      <a:lt1>
        <a:srgbClr val="FFFFFF"/>
      </a:lt1>
      <a:dk2>
        <a:srgbClr val="3B515B"/>
      </a:dk2>
      <a:lt2>
        <a:srgbClr val="E0E2DB"/>
      </a:lt2>
      <a:accent1>
        <a:srgbClr val="E0E2DB"/>
      </a:accent1>
      <a:accent2>
        <a:srgbClr val="000022"/>
      </a:accent2>
      <a:accent3>
        <a:srgbClr val="CC5803"/>
      </a:accent3>
      <a:accent4>
        <a:srgbClr val="4F6D7A"/>
      </a:accent4>
      <a:accent5>
        <a:srgbClr val="03012C"/>
      </a:accent5>
      <a:accent6>
        <a:srgbClr val="1A183F"/>
      </a:accent6>
      <a:hlink>
        <a:srgbClr val="5B9BD5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F26FFDC14F62A429C3E9C6320FA207E" ma:contentTypeVersion="13" ma:contentTypeDescription="Crear nuevo documento." ma:contentTypeScope="" ma:versionID="a0ace98338628251facfcf2ea7e35ba2">
  <xsd:schema xmlns:xsd="http://www.w3.org/2001/XMLSchema" xmlns:xs="http://www.w3.org/2001/XMLSchema" xmlns:p="http://schemas.microsoft.com/office/2006/metadata/properties" xmlns:ns2="dd44d243-e0ce-4f34-9ce7-c50c9b6141ff" xmlns:ns3="0a70e875-3d35-4be2-921f-7117c31bab9b" targetNamespace="http://schemas.microsoft.com/office/2006/metadata/properties" ma:root="true" ma:fieldsID="e23dde2c6921bbffabc03bb4e9a8621a" ns2:_="" ns3:_="">
    <xsd:import namespace="dd44d243-e0ce-4f34-9ce7-c50c9b6141ff"/>
    <xsd:import namespace="0a70e875-3d35-4be2-921f-7117c31bab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44d243-e0ce-4f34-9ce7-c50c9b614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70e875-3d35-4be2-921f-7117c31bab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F7C2B3-824F-4B86-ABD3-3D25B800EE27}">
  <ds:schemaRefs>
    <ds:schemaRef ds:uri="0a70e875-3d35-4be2-921f-7117c31bab9b"/>
    <ds:schemaRef ds:uri="dd44d243-e0ce-4f34-9ce7-c50c9b6141f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2B282F-9F3E-4AEA-A829-FA34FD497B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EC204F-7081-4D93-882E-0F25C5822DFB}">
  <ds:schemaRefs>
    <ds:schemaRef ds:uri="0a70e875-3d35-4be2-921f-7117c31bab9b"/>
    <ds:schemaRef ds:uri="dd44d243-e0ce-4f34-9ce7-c50c9b6141f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1918</TotalTime>
  <Words>1598</Words>
  <Application>Microsoft Macintosh PowerPoint</Application>
  <PresentationFormat>On-screen Show (16:9)</PresentationFormat>
  <Paragraphs>242</Paragraphs>
  <Slides>27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Aptos</vt:lpstr>
      <vt:lpstr>Calibri</vt:lpstr>
      <vt:lpstr>Montserrat Light</vt:lpstr>
      <vt:lpstr>Arial</vt:lpstr>
      <vt:lpstr>Calibri Light</vt:lpstr>
      <vt:lpstr>Aptos Black</vt:lpstr>
      <vt:lpstr>Diseño personalizado</vt:lpstr>
      <vt:lpstr>PowerPoint Presentation</vt:lpstr>
      <vt:lpstr>Tabla de contenidos</vt:lpstr>
      <vt:lpstr>INTRODUCCIÓN</vt:lpstr>
      <vt:lpstr>Introducción</vt:lpstr>
      <vt:lpstr>OBJETIVOS</vt:lpstr>
      <vt:lpstr>Objetivos</vt:lpstr>
      <vt:lpstr>METODOLOGÍA</vt:lpstr>
      <vt:lpstr>Metodología</vt:lpstr>
      <vt:lpstr>Metodología</vt:lpstr>
      <vt:lpstr>Metodología</vt:lpstr>
      <vt:lpstr>PowerPoint Presentation</vt:lpstr>
      <vt:lpstr>Metodología</vt:lpstr>
      <vt:lpstr>PowerPoint Presentation</vt:lpstr>
      <vt:lpstr>PowerPoint Presentation</vt:lpstr>
      <vt:lpstr>RESULTADOS</vt:lpstr>
      <vt:lpstr>PowerPoint Presentation</vt:lpstr>
      <vt:lpstr>PowerPoint Presentation</vt:lpstr>
      <vt:lpstr>PowerPoint Presentation</vt:lpstr>
      <vt:lpstr>DISCUCIÓN</vt:lpstr>
      <vt:lpstr>Discusión</vt:lpstr>
      <vt:lpstr>CONCLUSIONES</vt:lpstr>
      <vt:lpstr>Conclusiones</vt:lpstr>
      <vt:lpstr>RECOMENDACIONES</vt:lpstr>
      <vt:lpstr>Recomendaciones</vt:lpstr>
      <vt:lpstr>REFERENCIAS</vt:lpstr>
      <vt:lpstr>Referencias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Planeamiento y Control Estratégico</dc:title>
  <dc:creator>Quiroz Valeria, Ph.D.</dc:creator>
  <cp:lastModifiedBy>Luis Zanchi Meneses</cp:lastModifiedBy>
  <cp:revision>80</cp:revision>
  <dcterms:modified xsi:type="dcterms:W3CDTF">2026-09-22T14:38:21Z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0x010100DF26FFDC14F62A429C3E9C6320FA207E</vt:lpwstr>
  </property>
</Properties>
</file>